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57" r:id="rId4"/>
    <p:sldId id="274" r:id="rId5"/>
    <p:sldId id="266" r:id="rId6"/>
    <p:sldId id="26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278" r:id="rId23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5121" name="WordArt 1"/>
          <p:cNvSpPr>
            <a:spLocks noChangeArrowheads="1" noChangeShapeType="1" noTextEdit="1"/>
          </p:cNvSpPr>
          <p:nvPr/>
        </p:nvSpPr>
        <p:spPr bwMode="auto">
          <a:xfrm>
            <a:off x="1357290" y="500042"/>
            <a:ext cx="6715172" cy="85725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/>
                <a:latin typeface="Arial Black"/>
              </a:rPr>
              <a:t>Аппликация 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2060"/>
              </a:solidFill>
              <a:effectLst/>
              <a:latin typeface="Arial Bl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500042"/>
            <a:ext cx="7772400" cy="1500187"/>
          </a:xfrm>
        </p:spPr>
        <p:txBody>
          <a:bodyPr>
            <a:normAutofit fontScale="25000" lnSpcReduction="20000"/>
          </a:bodyPr>
          <a:lstStyle/>
          <a:p>
            <a:r>
              <a:rPr lang="ru-RU" sz="8000" b="1" dirty="0" smtClean="0">
                <a:solidFill>
                  <a:srgbClr val="002060"/>
                </a:solidFill>
              </a:rPr>
              <a:t>Силуэтная аппликация.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Этот способ доступен детям, хорошо владеющим ножницами. Они смогут вырезать сложные силуэты по нарисованному или воображаемому контуру.</a:t>
            </a:r>
          </a:p>
          <a:p>
            <a:r>
              <a:rPr lang="ru-RU" sz="8000" dirty="0" smtClean="0"/>
              <a:t>  </a:t>
            </a:r>
          </a:p>
          <a:p>
            <a:endParaRPr lang="ru-RU" sz="8000" b="1" dirty="0" smtClean="0">
              <a:solidFill>
                <a:srgbClr val="002060"/>
              </a:solidFill>
            </a:endParaRPr>
          </a:p>
          <a:p>
            <a:endParaRPr lang="ru-RU" sz="8000" b="1" dirty="0" smtClean="0">
              <a:solidFill>
                <a:srgbClr val="002060"/>
              </a:solidFill>
            </a:endParaRPr>
          </a:p>
          <a:p>
            <a:endParaRPr lang="ru-RU" sz="8000" b="1" dirty="0" smtClean="0">
              <a:solidFill>
                <a:srgbClr val="002060"/>
              </a:solidFill>
            </a:endParaRPr>
          </a:p>
          <a:p>
            <a:endParaRPr lang="ru-RU" sz="8000" b="1" dirty="0" smtClean="0">
              <a:solidFill>
                <a:srgbClr val="002060"/>
              </a:solidFill>
            </a:endParaRPr>
          </a:p>
          <a:p>
            <a:endParaRPr lang="ru-RU" sz="8000" b="1" dirty="0" smtClean="0">
              <a:solidFill>
                <a:srgbClr val="002060"/>
              </a:solidFill>
            </a:endParaRPr>
          </a:p>
          <a:p>
            <a:endParaRPr lang="ru-RU" sz="8000" b="1" dirty="0" smtClean="0">
              <a:solidFill>
                <a:srgbClr val="002060"/>
              </a:solidFill>
            </a:endParaRPr>
          </a:p>
          <a:p>
            <a:r>
              <a:rPr lang="ru-RU" sz="8000" b="1" dirty="0" err="1" smtClean="0">
                <a:solidFill>
                  <a:srgbClr val="002060"/>
                </a:solidFill>
              </a:rPr>
              <a:t>Квиллинг</a:t>
            </a:r>
            <a:r>
              <a:rPr lang="ru-RU" sz="80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8000" dirty="0" err="1" smtClean="0">
                <a:solidFill>
                  <a:schemeClr val="tx1"/>
                </a:solidFill>
              </a:rPr>
              <a:t>Квилинг</a:t>
            </a:r>
            <a:r>
              <a:rPr lang="ru-RU" sz="8000" dirty="0" smtClean="0">
                <a:solidFill>
                  <a:schemeClr val="tx1"/>
                </a:solidFill>
              </a:rPr>
              <a:t> (англ. </a:t>
            </a:r>
            <a:r>
              <a:rPr lang="ru-RU" sz="8000" dirty="0" err="1" smtClean="0">
                <a:solidFill>
                  <a:schemeClr val="tx1"/>
                </a:solidFill>
              </a:rPr>
              <a:t>quilling</a:t>
            </a:r>
            <a:r>
              <a:rPr lang="ru-RU" sz="8000" dirty="0" smtClean="0">
                <a:solidFill>
                  <a:schemeClr val="tx1"/>
                </a:solidFill>
              </a:rPr>
              <a:t> - от слова </a:t>
            </a:r>
            <a:r>
              <a:rPr lang="ru-RU" sz="8000" dirty="0" err="1" smtClean="0">
                <a:solidFill>
                  <a:schemeClr val="tx1"/>
                </a:solidFill>
              </a:rPr>
              <a:t>quill</a:t>
            </a:r>
            <a:r>
              <a:rPr lang="ru-RU" sz="8000" dirty="0" smtClean="0">
                <a:solidFill>
                  <a:schemeClr val="tx1"/>
                </a:solidFill>
              </a:rPr>
              <a:t> (птичье перо)), также </a:t>
            </a:r>
            <a:r>
              <a:rPr lang="ru-RU" sz="8000" dirty="0" err="1" smtClean="0">
                <a:solidFill>
                  <a:schemeClr val="tx1"/>
                </a:solidFill>
              </a:rPr>
              <a:t>бумагокручение</a:t>
            </a:r>
            <a:r>
              <a:rPr lang="ru-RU" sz="8000" dirty="0" smtClean="0">
                <a:solidFill>
                  <a:schemeClr val="tx1"/>
                </a:solidFill>
              </a:rPr>
              <a:t> - искусство изготовления плоских или объемных композиций из скрученных в спиральки длинных и узких полосок бумаги.</a:t>
            </a:r>
          </a:p>
          <a:p>
            <a:r>
              <a:rPr lang="ru-RU" dirty="0" smtClean="0"/>
              <a:t>  </a:t>
            </a:r>
          </a:p>
          <a:p>
            <a:endParaRPr lang="ru-RU" dirty="0"/>
          </a:p>
        </p:txBody>
      </p:sp>
      <p:pic>
        <p:nvPicPr>
          <p:cNvPr id="4" name="Рисунок 3" descr="аппликация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500174"/>
            <a:ext cx="228601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аппликация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4572008"/>
            <a:ext cx="257176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500042"/>
            <a:ext cx="7772400" cy="1500187"/>
          </a:xfrm>
        </p:spPr>
        <p:txBody>
          <a:bodyPr>
            <a:normAutofit fontScale="25000" lnSpcReduction="20000"/>
          </a:bodyPr>
          <a:lstStyle/>
          <a:p>
            <a:r>
              <a:rPr lang="ru-RU" sz="8000" b="1" dirty="0" smtClean="0">
                <a:solidFill>
                  <a:srgbClr val="002060"/>
                </a:solidFill>
              </a:rPr>
              <a:t>Торцевание</a:t>
            </a:r>
            <a:r>
              <a:rPr lang="ru-RU" sz="8000" dirty="0" smtClean="0"/>
              <a:t> - </a:t>
            </a:r>
            <a:r>
              <a:rPr lang="ru-RU" sz="8000" dirty="0" smtClean="0">
                <a:solidFill>
                  <a:schemeClr val="tx1"/>
                </a:solidFill>
              </a:rPr>
              <a:t>один из видов бумажного рукоделия. Эту технику можно отнести и к способу аппликации и к виду </a:t>
            </a:r>
            <a:r>
              <a:rPr lang="ru-RU" sz="8000" dirty="0" err="1" smtClean="0">
                <a:solidFill>
                  <a:schemeClr val="tx1"/>
                </a:solidFill>
              </a:rPr>
              <a:t>квиллинга</a:t>
            </a:r>
            <a:r>
              <a:rPr lang="ru-RU" sz="8000" dirty="0" smtClean="0">
                <a:solidFill>
                  <a:schemeClr val="tx1"/>
                </a:solidFill>
              </a:rPr>
              <a:t>. С помощью торцевания можно создавать удивительные объёмные картины, мозаики, панно, декоративные элементы интерьера, открытки. Эта техника довольно популярна , интерес к ней объясняется необычным эффектом «пушистости» и лёгким способом её исполнения.</a:t>
            </a:r>
          </a:p>
          <a:p>
            <a:r>
              <a:rPr lang="ru-RU" sz="8000" dirty="0" smtClean="0"/>
              <a:t>  </a:t>
            </a:r>
          </a:p>
          <a:p>
            <a:endParaRPr lang="ru-RU" sz="8000" dirty="0" smtClean="0"/>
          </a:p>
          <a:p>
            <a:endParaRPr lang="ru-RU" sz="8000" dirty="0" smtClean="0"/>
          </a:p>
          <a:p>
            <a:r>
              <a:rPr lang="ru-RU" sz="8000" b="1" dirty="0" smtClean="0">
                <a:solidFill>
                  <a:srgbClr val="002060"/>
                </a:solidFill>
              </a:rPr>
              <a:t>Коллаж</a:t>
            </a:r>
            <a:r>
              <a:rPr lang="ru-RU" sz="8000" dirty="0" smtClean="0"/>
              <a:t> </a:t>
            </a:r>
            <a:r>
              <a:rPr lang="ru-RU" sz="8000" dirty="0" smtClean="0">
                <a:solidFill>
                  <a:schemeClr val="tx1"/>
                </a:solidFill>
              </a:rPr>
              <a:t>(от фр. </a:t>
            </a:r>
            <a:r>
              <a:rPr lang="ru-RU" sz="8000" dirty="0" err="1" smtClean="0">
                <a:solidFill>
                  <a:schemeClr val="tx1"/>
                </a:solidFill>
              </a:rPr>
              <a:t>collage</a:t>
            </a:r>
            <a:r>
              <a:rPr lang="ru-RU" sz="8000" dirty="0" smtClean="0">
                <a:solidFill>
                  <a:schemeClr val="tx1"/>
                </a:solidFill>
              </a:rPr>
              <a:t> - приклеивание) - технический приём в изобразительном искусстве, заключающийся в создании живописных или графических произведений путём наклеивания на какую-либо основу предметов и материалов, отличающихся от основы по цвету и фактуре. Коллажем также называется произведение, целиком выполненное в этой технике. Коллаж используется главным образом для получения эффекта неожиданности от сочетания разнородных материалов, а также ради эмоциональной насыщенности и остроты произведения.</a:t>
            </a:r>
          </a:p>
          <a:p>
            <a:r>
              <a:rPr lang="ru-RU" dirty="0" smtClean="0"/>
              <a:t>  </a:t>
            </a:r>
          </a:p>
          <a:p>
            <a:endParaRPr lang="ru-RU" dirty="0"/>
          </a:p>
        </p:txBody>
      </p:sp>
      <p:pic>
        <p:nvPicPr>
          <p:cNvPr id="4" name="Рисунок 3" descr="аппликация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5272" y="1928802"/>
            <a:ext cx="92869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аппликация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40370" y="5214950"/>
            <a:ext cx="1103630" cy="1434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428605"/>
            <a:ext cx="8066117" cy="335758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Аппликация из салфеток.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Салфетки — очень интересный материал для детского творчества. Из них можно делать разные поделки. Такой вид творчества имеет ряд плюсов: - возможность создавать шедевры без ножниц; - развитие мелкой моторики маленьких ручек; - развитие тактильного восприятия, используя бумагу различной фактуры; - широкие возможности для проявления </a:t>
            </a:r>
            <a:r>
              <a:rPr lang="ru-RU" dirty="0" err="1" smtClean="0">
                <a:solidFill>
                  <a:schemeClr val="tx1"/>
                </a:solidFill>
              </a:rPr>
              <a:t>креатива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4" name="Рисунок 3" descr="аппликация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357562"/>
            <a:ext cx="185738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571481"/>
            <a:ext cx="8066117" cy="335758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Гофрированная бумага.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Гофрированная бумага - один из видов так называемой поделочной бумаги. По сравнению с бумагой обычной, появилась она сравнительно недавно. Она очень мягкая, нежная и приятная на ощупь. Великолепные цвета очень нравятся детям, и они с удовольствием работают с ней на занятиях творчеством. Это отличный декоративный и поделочный материал, позволяющий создавать декорации, красочные игрушки, оригинальные гирлянды и великолепные букеты, костюмы, которые могут стать отличным подарком к празднику.</a:t>
            </a:r>
          </a:p>
          <a:p>
            <a:endParaRPr lang="ru-RU" dirty="0"/>
          </a:p>
        </p:txBody>
      </p:sp>
      <p:pic>
        <p:nvPicPr>
          <p:cNvPr id="4" name="Рисунок 3" descr="аппликация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643314"/>
            <a:ext cx="2065664" cy="2635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571480"/>
            <a:ext cx="7772400" cy="1500187"/>
          </a:xfrm>
        </p:spPr>
        <p:txBody>
          <a:bodyPr>
            <a:normAutofit fontScale="25000" lnSpcReduction="20000"/>
          </a:bodyPr>
          <a:lstStyle/>
          <a:p>
            <a:r>
              <a:rPr lang="ru-RU" sz="8000" b="1" dirty="0" smtClean="0">
                <a:solidFill>
                  <a:srgbClr val="002060"/>
                </a:solidFill>
              </a:rPr>
              <a:t>Аппликация из засушенных растений.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В настоящие время широкую популярность приобрела аппликация из цветов, травы, листьев, так называемая флористика. Работа с природным материалом вполне доступна учащимся и детям дошкольного возраста. Увлекательно, интересно и полезно общение с природой. Оно развивает творчество, мышление, наблюдательность, трудолюбие.</a:t>
            </a:r>
          </a:p>
          <a:p>
            <a:endParaRPr lang="ru-RU" sz="8000" dirty="0" smtClean="0">
              <a:solidFill>
                <a:schemeClr val="tx1"/>
              </a:solidFill>
            </a:endParaRPr>
          </a:p>
          <a:p>
            <a:endParaRPr lang="ru-RU" sz="8000" dirty="0" smtClean="0">
              <a:solidFill>
                <a:schemeClr val="tx1"/>
              </a:solidFill>
            </a:endParaRPr>
          </a:p>
          <a:p>
            <a:endParaRPr lang="ru-RU" sz="8000" b="1" dirty="0" smtClean="0">
              <a:solidFill>
                <a:srgbClr val="002060"/>
              </a:solidFill>
            </a:endParaRPr>
          </a:p>
          <a:p>
            <a:r>
              <a:rPr lang="ru-RU" sz="8000" b="1" dirty="0" smtClean="0">
                <a:solidFill>
                  <a:srgbClr val="002060"/>
                </a:solidFill>
              </a:rPr>
              <a:t>Аппликация из ткани.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Аппликация из ткани - разновидность вшивки. Вышивание аппликацией состоит в том, чтобы укреплять на определенном фоне из ткани куски другой ткани. Укрепляются аппликации из ткани либо пришиванием, либо приклеиванием. Аппликация из ткани может быть предметной, сюжетной и декоративной; одноцветной, двухцветной и многоцветной.</a:t>
            </a:r>
          </a:p>
          <a:p>
            <a:endParaRPr lang="ru-RU" dirty="0" smtClean="0"/>
          </a:p>
        </p:txBody>
      </p:sp>
      <p:pic>
        <p:nvPicPr>
          <p:cNvPr id="4" name="Рисунок 3" descr="аппликация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4786322"/>
            <a:ext cx="142876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аппликация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2285992"/>
            <a:ext cx="178595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500042"/>
            <a:ext cx="7772400" cy="2428892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 smtClean="0">
                <a:solidFill>
                  <a:schemeClr val="tx1"/>
                </a:solidFill>
              </a:rPr>
              <a:t>Занятия аппликацией начинают проводить со </a:t>
            </a:r>
            <a:r>
              <a:rPr lang="ru-RU" sz="8000" b="1" dirty="0" smtClean="0">
                <a:solidFill>
                  <a:srgbClr val="002060"/>
                </a:solidFill>
              </a:rPr>
              <a:t>второй младшей группы</a:t>
            </a:r>
            <a:r>
              <a:rPr lang="ru-RU" sz="8000" dirty="0" smtClean="0">
                <a:solidFill>
                  <a:srgbClr val="002060"/>
                </a:solidFill>
              </a:rPr>
              <a:t>: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недоступно пользование ножницами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надо научиться правильно держать кисть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 набирать немного клея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аккуратно намазывать форму с обратной стороны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раскладывать формы на место намазанной стороной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класть кисть только на подставку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дети должны запомнить название формы, ее цвет и освоить технику наклеивания.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Наклеивание в центре для детей младшей группы еще сложно.</a:t>
            </a:r>
            <a:br>
              <a:rPr lang="ru-RU" sz="8000" dirty="0" smtClean="0">
                <a:solidFill>
                  <a:schemeClr val="tx1"/>
                </a:solidFill>
              </a:rPr>
            </a:br>
            <a:endParaRPr lang="ru-RU" sz="80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571480"/>
            <a:ext cx="7772400" cy="1500187"/>
          </a:xfrm>
        </p:spPr>
        <p:txBody>
          <a:bodyPr>
            <a:normAutofit fontScale="25000" lnSpcReduction="20000"/>
          </a:bodyPr>
          <a:lstStyle/>
          <a:p>
            <a:r>
              <a:rPr lang="ru-RU" sz="8000" b="1" dirty="0" smtClean="0">
                <a:solidFill>
                  <a:srgbClr val="002060"/>
                </a:solidFill>
              </a:rPr>
              <a:t>Средняя группа</a:t>
            </a:r>
            <a:r>
              <a:rPr lang="ru-RU" sz="8000" dirty="0" smtClean="0">
                <a:solidFill>
                  <a:srgbClr val="002060"/>
                </a:solidFill>
              </a:rPr>
              <a:t>.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освоение навыка резания ножницами. Они учатся разрезать по прямой полосы шириной 3 — 4 см, 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Композиция узора остается и в этой группе довольно элементарной — заполнение углов, краев, которые выделены самой формой.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Появляется и новая, более сложная задача — украшение центра формы.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Овладев навыком резания по прямой линии, дошкольники учатся вырезывать округлые формы.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sz="8000" b="1" dirty="0" smtClean="0">
                <a:solidFill>
                  <a:srgbClr val="002060"/>
                </a:solidFill>
              </a:rPr>
              <a:t>Старшая группа</a:t>
            </a:r>
            <a:r>
              <a:rPr lang="ru-RU" sz="8000" dirty="0" smtClean="0">
                <a:solidFill>
                  <a:srgbClr val="002060"/>
                </a:solidFill>
              </a:rPr>
              <a:t>.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дети самостоятельно вырезывают и наклеивают формы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основная задача- овладение разнообразными приемами вырезывания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учатся вырезывать некоторые формы из бумаги, сложенной вдвое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знакомятся с приемом создания формы путем обрывания краев бумаги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785794"/>
            <a:ext cx="7772400" cy="1500187"/>
          </a:xfrm>
        </p:spPr>
        <p:txBody>
          <a:bodyPr>
            <a:normAutofit fontScale="25000" lnSpcReduction="20000"/>
          </a:bodyPr>
          <a:lstStyle/>
          <a:p>
            <a:r>
              <a:rPr lang="ru-RU" sz="8000" b="1" dirty="0" smtClean="0">
                <a:solidFill>
                  <a:srgbClr val="002060"/>
                </a:solidFill>
              </a:rPr>
              <a:t>Подготовительная группа.</a:t>
            </a:r>
            <a:endParaRPr lang="ru-RU" sz="8000" dirty="0" smtClean="0">
              <a:solidFill>
                <a:srgbClr val="002060"/>
              </a:solidFill>
            </a:endParaRPr>
          </a:p>
          <a:p>
            <a:r>
              <a:rPr lang="ru-RU" sz="8000" dirty="0" smtClean="0">
                <a:solidFill>
                  <a:schemeClr val="tx1"/>
                </a:solidFill>
              </a:rPr>
              <a:t>знакомятся со всеми основными приемами вырезывания силуэтных симметричных и асимметричных форм. Вырезание силуэтное –это такой прием вырезания, при котором происходит вырезание на глаз предметов  асимметричного строения, с криволинейными контурами (фрукты, овощи, рыбки и т.д.). вырезание на глаз изображения из бумаги или других материалов производится слитным движением ножниц по мысленно создаваемому силуэту предмета.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428604"/>
            <a:ext cx="8858312" cy="1643074"/>
          </a:xfrm>
        </p:spPr>
        <p:txBody>
          <a:bodyPr>
            <a:normAutofit fontScale="25000" lnSpcReduction="20000"/>
          </a:bodyPr>
          <a:lstStyle/>
          <a:p>
            <a:r>
              <a:rPr lang="ru-RU" sz="8000" b="1" dirty="0" smtClean="0">
                <a:solidFill>
                  <a:srgbClr val="002060"/>
                </a:solidFill>
              </a:rPr>
              <a:t>Методика обучения аппликации в возрастных группах детского сада</a:t>
            </a:r>
          </a:p>
          <a:p>
            <a:r>
              <a:rPr lang="ru-RU" sz="8000" b="1" dirty="0" smtClean="0">
                <a:solidFill>
                  <a:srgbClr val="002060"/>
                </a:solidFill>
              </a:rPr>
              <a:t>Вторая младшая группа</a:t>
            </a:r>
            <a:r>
              <a:rPr lang="ru-RU" sz="8000" dirty="0" smtClean="0">
                <a:solidFill>
                  <a:srgbClr val="002060"/>
                </a:solidFill>
              </a:rPr>
              <a:t>.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готовые формы для наклеивания раздают каждому ребенку в специальном пакетике после объяснения задания.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После того как объяснение педагога выслушано и формы для наклеивания розданы, дети раскладывают их на листе в соответствии с заданием.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Воспитатель проверяет правильность расположения элементов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В процессе показа образца в младшей группе воспитатель отчетливо называет цвет формы, если необходимо, обводит пальцем, подчеркивая ее особенности.</a:t>
            </a:r>
          </a:p>
          <a:p>
            <a:r>
              <a:rPr lang="ru-RU" sz="8000" dirty="0" smtClean="0"/>
              <a:t> </a:t>
            </a:r>
          </a:p>
          <a:p>
            <a:r>
              <a:rPr lang="ru-RU" sz="8000" b="1" dirty="0" smtClean="0">
                <a:solidFill>
                  <a:srgbClr val="002060"/>
                </a:solidFill>
              </a:rPr>
              <a:t>Средняя  группа</a:t>
            </a:r>
            <a:endParaRPr lang="ru-RU" sz="8000" dirty="0" smtClean="0">
              <a:solidFill>
                <a:srgbClr val="002060"/>
              </a:solidFill>
            </a:endParaRP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Особого внимания в этой группе требует обучение правильному пользованию ножницами.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Усложнение программных требований вызывает необходимость более детального изучения изображаемых предметов.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рассматривание натуры не всегда сопровождают показом образцов.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Материал -на общем подносе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нередко используют частичный показ приемов выполнения задания.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В конце занятия воспитатель вместе с детьми анализирует, правильно ли выполнена аппликация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642918"/>
            <a:ext cx="7772400" cy="1500187"/>
          </a:xfrm>
        </p:spPr>
        <p:txBody>
          <a:bodyPr>
            <a:normAutofit fontScale="25000" lnSpcReduction="20000"/>
          </a:bodyPr>
          <a:lstStyle/>
          <a:p>
            <a:r>
              <a:rPr lang="ru-RU" sz="8000" b="1" dirty="0" smtClean="0">
                <a:solidFill>
                  <a:srgbClr val="002060"/>
                </a:solidFill>
              </a:rPr>
              <a:t>Старшая группа</a:t>
            </a:r>
            <a:r>
              <a:rPr lang="ru-RU" sz="8000" dirty="0" smtClean="0">
                <a:solidFill>
                  <a:srgbClr val="002060"/>
                </a:solidFill>
              </a:rPr>
              <a:t>.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Основная задача обучения аппликации детей шестого года жизни — овладение разнообразными приемами вырезывания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Образец используют в старшей группе в тех случаях, когда дошкольники впервые изображают предмет.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Знакомятся с приемом создания формы путем обрывания краев бумаги, что дает возможность передать особенности фактуры –пушистость снега, меха.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sz="8000" b="1" dirty="0" smtClean="0">
                <a:solidFill>
                  <a:srgbClr val="002060"/>
                </a:solidFill>
              </a:rPr>
              <a:t>Подготовительная группа</a:t>
            </a:r>
            <a:r>
              <a:rPr lang="ru-RU" sz="8000" dirty="0" smtClean="0">
                <a:solidFill>
                  <a:srgbClr val="002060"/>
                </a:solidFill>
              </a:rPr>
              <a:t>.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Новым в программном материале в этой группе является силуэтное вырезывание –один из самых сложных приемов. При силуэтном вырезывании ему надо все время держать в памяти весь образ предмета, следить за правильностью пропорций и конструкции, согласовывать движения руки с создаваемой формой. В этой сложной работе старшим дошкольникам помогает умение выделять в окружающих предметах основные формы, воспринимать их общие очертания (контур). Поэтому освоение силуэтного вырезывания начинается с простых форм (фрукты, овощи, рыбки).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</a:rPr>
              <a:t>осваивают новые приемы вырезывания из бумаги, сложенной в несколько раз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571480"/>
            <a:ext cx="8183880" cy="420624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 smtClean="0">
                <a:solidFill>
                  <a:schemeClr val="tx1"/>
                </a:solidFill>
              </a:rPr>
              <a:t>Аппликация как одна из изобразительных техник зародилась довольно давно. Ее с незапамятных времен использовали для украшения одежды, обуви, орудий труда, домашней утвари. Скорее всего, именно необходимость сшивать шкуры положила начало украшению одежды, а не только соединению ее деталей. Намного позже начали прикреплять к одежде кусочки войлока, меха, кожи различных цветов и оттенков. Так и появилась аппликация. Сюжетами для нее были птицы, животные, люди, красивые растения и цветы. Позднее стали применять и нити, металлические и чеканные пластины, бисер, бусины.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После того как была изобретена бумага, люди стали выполнять бумажные аппликации. Из темной бумаги вырезали плоские силуэты, книжные иллюстрации, бытовые и батальные сцены. Этим увлекались как знатные, так и бедные люди.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642918"/>
            <a:ext cx="7772400" cy="1500187"/>
          </a:xfrm>
        </p:spPr>
        <p:txBody>
          <a:bodyPr>
            <a:normAutofit fontScale="25000" lnSpcReduction="20000"/>
          </a:bodyPr>
          <a:lstStyle/>
          <a:p>
            <a:r>
              <a:rPr lang="ru-RU" sz="8000" b="1" dirty="0" smtClean="0">
                <a:solidFill>
                  <a:srgbClr val="002060"/>
                </a:solidFill>
              </a:rPr>
              <a:t>Художественное творчество по аппликации представляет собой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1. </a:t>
            </a:r>
            <a:r>
              <a:rPr lang="ru-RU" sz="8000" b="1" dirty="0" smtClean="0">
                <a:solidFill>
                  <a:srgbClr val="002060"/>
                </a:solidFill>
              </a:rPr>
              <a:t>Вводная часть. </a:t>
            </a:r>
            <a:r>
              <a:rPr lang="ru-RU" sz="8000" dirty="0" smtClean="0">
                <a:solidFill>
                  <a:schemeClr val="tx1"/>
                </a:solidFill>
              </a:rPr>
              <a:t>Необходимо вызвать интерес детей к процессу, используя загадки, стихи, художественные слова. Именно в водной части происходит мотивация детей.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2. </a:t>
            </a:r>
            <a:r>
              <a:rPr lang="ru-RU" sz="8000" b="1" dirty="0" smtClean="0">
                <a:solidFill>
                  <a:srgbClr val="002060"/>
                </a:solidFill>
              </a:rPr>
              <a:t>Основная часть (практическая). </a:t>
            </a:r>
            <a:r>
              <a:rPr lang="ru-RU" sz="8000" dirty="0" smtClean="0">
                <a:solidFill>
                  <a:schemeClr val="tx1"/>
                </a:solidFill>
              </a:rPr>
              <a:t>Именно в практической части занятия происходит развитие восприятия цвета, формы, величины, пространства, времени; развитие основных свойств внимания, увеличение объема памяти; развитие наглядных форм мышления и формирования логического мышления; формирование мыслительных операций (анализа, синтеза, сравнения, обобщения, классификации, аналогии); развитие творческих способностей ребенка, воображения, гибкого, нестандартного мышления; развитие речи, пополнение, уточнение и активизация словарного запаса; развитие мелкой моторики руки, подготовка руки к письму; развитие коммуникативных способностей и навыков контроля поведения; формирование положительной самооценки, уверенности в себе.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3. </a:t>
            </a:r>
            <a:r>
              <a:rPr lang="ru-RU" sz="8000" b="1" dirty="0" smtClean="0">
                <a:solidFill>
                  <a:srgbClr val="002060"/>
                </a:solidFill>
              </a:rPr>
              <a:t>Заключительная часть. </a:t>
            </a:r>
            <a:r>
              <a:rPr lang="ru-RU" sz="8000" dirty="0" smtClean="0">
                <a:solidFill>
                  <a:schemeClr val="tx1"/>
                </a:solidFill>
              </a:rPr>
              <a:t>Происходит сравнение работ, похвала.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642918"/>
            <a:ext cx="7772400" cy="1500187"/>
          </a:xfrm>
        </p:spPr>
        <p:txBody>
          <a:bodyPr>
            <a:normAutofit fontScale="25000" lnSpcReduction="20000"/>
          </a:bodyPr>
          <a:lstStyle/>
          <a:p>
            <a:r>
              <a:rPr lang="ru-RU" sz="10000" b="1" dirty="0" smtClean="0">
                <a:solidFill>
                  <a:srgbClr val="002060"/>
                </a:solidFill>
              </a:rPr>
              <a:t>Аппликация лучше, чем что-либо обогащает психику ребенка, совершенствует его органы чувств и эстетический вкус. Посредством аппликации у ребенка происходит формирование любви к природе, умение чувствовать ее красоту и восхищаться ею имеет огромное значение не только для эстетического развития детей, но и для нравственного воспитания, в частности, для пробуждения у дошкольников патриотических чувств, чуткости к окружающему, потребности к труду, способствует физической закалке, а так же расширению умственного кругозора.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2"/>
          <p:cNvSpPr>
            <a:spLocks noChangeArrowheads="1" noChangeShapeType="1" noTextEdit="1"/>
          </p:cNvSpPr>
          <p:nvPr/>
        </p:nvSpPr>
        <p:spPr bwMode="auto">
          <a:xfrm>
            <a:off x="1071538" y="1714488"/>
            <a:ext cx="7215237" cy="177641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Спасибо за внимание!</a:t>
            </a:r>
            <a:endParaRPr lang="ru-RU" sz="36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357166"/>
            <a:ext cx="7786742" cy="5786478"/>
          </a:xfrm>
        </p:spPr>
        <p:txBody>
          <a:bodyPr>
            <a:normAutofit/>
          </a:bodyPr>
          <a:lstStyle/>
          <a:p>
            <a:r>
              <a:rPr lang="ru-RU" b="1" u="sng" dirty="0" smtClean="0">
                <a:solidFill>
                  <a:srgbClr val="002060"/>
                </a:solidFill>
              </a:rPr>
              <a:t>Аппликация</a:t>
            </a:r>
            <a:r>
              <a:rPr lang="ru-RU" dirty="0" smtClean="0">
                <a:solidFill>
                  <a:schemeClr val="tx1"/>
                </a:solidFill>
              </a:rPr>
              <a:t> - один из видов изобразительной деятельности, основанный на вырезании, наложении различных форм и закреплении их на другом материале, принятом за фон наиболее простой и доступный способ создания художественных работ.</a:t>
            </a:r>
          </a:p>
          <a:p>
            <a:pPr algn="l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Аппликация может быть: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b="1" dirty="0" smtClean="0">
                <a:solidFill>
                  <a:srgbClr val="002060"/>
                </a:solidFill>
              </a:rPr>
              <a:t>предметной</a:t>
            </a:r>
            <a:r>
              <a:rPr lang="ru-RU" dirty="0" smtClean="0">
                <a:solidFill>
                  <a:schemeClr val="tx1"/>
                </a:solidFill>
              </a:rPr>
              <a:t>, состоящей из отдельных изображений (лист, ветка, дерево, птица, цветок, животное, человек и т.д.);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b="1" dirty="0" smtClean="0">
                <a:solidFill>
                  <a:srgbClr val="002060"/>
                </a:solidFill>
              </a:rPr>
              <a:t>сюжетной</a:t>
            </a:r>
            <a:r>
              <a:rPr lang="ru-RU" dirty="0" smtClean="0">
                <a:solidFill>
                  <a:schemeClr val="tx1"/>
                </a:solidFill>
              </a:rPr>
              <a:t>, отображающей те или иные события;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b="1" dirty="0" smtClean="0">
                <a:solidFill>
                  <a:srgbClr val="002060"/>
                </a:solidFill>
              </a:rPr>
              <a:t>декоративной</a:t>
            </a:r>
            <a:r>
              <a:rPr lang="ru-RU" dirty="0" smtClean="0">
                <a:solidFill>
                  <a:schemeClr val="tx1"/>
                </a:solidFill>
              </a:rPr>
              <a:t>, включающей орнаменты, узоры, которыми можно украсить различные предметы.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714356"/>
            <a:ext cx="7772400" cy="1500187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 smtClean="0"/>
              <a:t> </a:t>
            </a:r>
            <a:r>
              <a:rPr lang="ru-RU" sz="8000" b="1" dirty="0" smtClean="0">
                <a:solidFill>
                  <a:srgbClr val="002060"/>
                </a:solidFill>
              </a:rPr>
              <a:t>По количеству используемых цветов: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- силуэтная (монохромная);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- цветная (полихромная).</a:t>
            </a:r>
          </a:p>
          <a:p>
            <a:r>
              <a:rPr lang="ru-RU" sz="8000" dirty="0" smtClean="0"/>
              <a:t> </a:t>
            </a:r>
            <a:r>
              <a:rPr lang="ru-RU" sz="8000" b="1" dirty="0" smtClean="0">
                <a:solidFill>
                  <a:srgbClr val="002060"/>
                </a:solidFill>
              </a:rPr>
              <a:t>По форме: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- геометрическая;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- не геометрическая.</a:t>
            </a:r>
          </a:p>
          <a:p>
            <a:r>
              <a:rPr lang="ru-RU" sz="8000" dirty="0" smtClean="0"/>
              <a:t> </a:t>
            </a:r>
            <a:r>
              <a:rPr lang="ru-RU" sz="8000" b="1" dirty="0" smtClean="0">
                <a:solidFill>
                  <a:srgbClr val="002060"/>
                </a:solidFill>
              </a:rPr>
              <a:t>По способу изготовления деталей: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- резанная;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- рваная.</a:t>
            </a:r>
          </a:p>
          <a:p>
            <a:r>
              <a:rPr lang="ru-RU" sz="8000" dirty="0" smtClean="0"/>
              <a:t> </a:t>
            </a:r>
            <a:r>
              <a:rPr lang="ru-RU" sz="8000" b="1" dirty="0" smtClean="0">
                <a:solidFill>
                  <a:srgbClr val="002060"/>
                </a:solidFill>
              </a:rPr>
              <a:t>По количеству деталей: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- целая силуэтная;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- раздробленная на части;</a:t>
            </a:r>
          </a:p>
          <a:p>
            <a:pPr>
              <a:buFontTx/>
              <a:buChar char="-"/>
            </a:pPr>
            <a:r>
              <a:rPr lang="ru-RU" sz="8000" dirty="0" smtClean="0">
                <a:solidFill>
                  <a:schemeClr val="tx1"/>
                </a:solidFill>
              </a:rPr>
              <a:t>мозаика.</a:t>
            </a:r>
          </a:p>
          <a:p>
            <a:r>
              <a:rPr lang="ru-RU" sz="8000" b="1" dirty="0" smtClean="0">
                <a:solidFill>
                  <a:srgbClr val="002060"/>
                </a:solidFill>
              </a:rPr>
              <a:t> По способу крепления деталей: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- однослойная;</a:t>
            </a:r>
          </a:p>
          <a:p>
            <a:r>
              <a:rPr lang="ru-RU" sz="8000" dirty="0" smtClean="0">
                <a:solidFill>
                  <a:schemeClr val="tx1"/>
                </a:solidFill>
              </a:rPr>
              <a:t>- многослойная.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785795"/>
            <a:ext cx="7772400" cy="2071701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Аппликация из ткани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Может быть предметной, декоративной и сюжетной.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Аппликация из природных материалов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засушенных растений, из целых форм растений</a:t>
            </a:r>
            <a:endParaRPr lang="ru-RU" b="1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аппликация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786058"/>
            <a:ext cx="2952127" cy="2065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аппликация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857628"/>
            <a:ext cx="1844675" cy="2459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642918"/>
            <a:ext cx="8215370" cy="1500187"/>
          </a:xfrm>
        </p:spPr>
        <p:txBody>
          <a:bodyPr>
            <a:noAutofit/>
          </a:bodyPr>
          <a:lstStyle/>
          <a:p>
            <a:r>
              <a:rPr lang="ru-RU" sz="1600" b="1" u="sng" dirty="0" smtClean="0">
                <a:solidFill>
                  <a:srgbClr val="002060"/>
                </a:solidFill>
              </a:rPr>
              <a:t>Оборудование и материалы для выполнения аппликации:</a:t>
            </a:r>
            <a:endParaRPr lang="ru-RU" sz="1600" dirty="0" smtClean="0"/>
          </a:p>
          <a:p>
            <a:r>
              <a:rPr lang="ru-RU" sz="1600" b="1" u="sng" dirty="0" smtClean="0">
                <a:solidFill>
                  <a:srgbClr val="002060"/>
                </a:solidFill>
              </a:rPr>
              <a:t>Материалы:</a:t>
            </a:r>
            <a:endParaRPr lang="ru-RU" sz="1600" dirty="0" smtClean="0">
              <a:solidFill>
                <a:srgbClr val="002060"/>
              </a:solidFill>
            </a:endParaRPr>
          </a:p>
          <a:p>
            <a:pPr lvl="0"/>
            <a:r>
              <a:rPr lang="ru-RU" sz="1600" dirty="0" smtClean="0">
                <a:solidFill>
                  <a:schemeClr val="tx1"/>
                </a:solidFill>
              </a:rPr>
              <a:t>Для фона- плотную бумагу: белая и цветная бумага, тонкий картон.</a:t>
            </a:r>
          </a:p>
          <a:p>
            <a:pPr lvl="0"/>
            <a:r>
              <a:rPr lang="ru-RU" sz="1600" dirty="0" err="1" smtClean="0">
                <a:solidFill>
                  <a:schemeClr val="tx1"/>
                </a:solidFill>
              </a:rPr>
              <a:t>Клестер</a:t>
            </a:r>
            <a:r>
              <a:rPr lang="ru-RU" sz="1600" dirty="0" smtClean="0">
                <a:solidFill>
                  <a:schemeClr val="tx1"/>
                </a:solidFill>
              </a:rPr>
              <a:t> или клей.</a:t>
            </a:r>
          </a:p>
          <a:p>
            <a:pPr lvl="0"/>
            <a:r>
              <a:rPr lang="ru-RU" sz="1600" dirty="0" smtClean="0">
                <a:solidFill>
                  <a:schemeClr val="tx1"/>
                </a:solidFill>
              </a:rPr>
              <a:t>должны быть тщательно подготовлены формы. </a:t>
            </a:r>
          </a:p>
          <a:p>
            <a:r>
              <a:rPr lang="ru-RU" sz="1600" b="1" u="sng" dirty="0" smtClean="0">
                <a:solidFill>
                  <a:srgbClr val="002060"/>
                </a:solidFill>
              </a:rPr>
              <a:t>Оборудование:</a:t>
            </a:r>
            <a:endParaRPr lang="ru-RU" sz="1600" dirty="0" smtClean="0">
              <a:solidFill>
                <a:srgbClr val="002060"/>
              </a:solidFill>
            </a:endParaRPr>
          </a:p>
          <a:p>
            <a:pPr lvl="0"/>
            <a:r>
              <a:rPr lang="ru-RU" sz="1600" u="sng" dirty="0" smtClean="0">
                <a:solidFill>
                  <a:schemeClr val="tx1"/>
                </a:solidFill>
              </a:rPr>
              <a:t>Ножницы</a:t>
            </a:r>
            <a:r>
              <a:rPr lang="ru-RU" sz="1600" dirty="0" smtClean="0">
                <a:solidFill>
                  <a:schemeClr val="tx1"/>
                </a:solidFill>
              </a:rPr>
              <a:t> (должны быть небольшого размера, с закругленными концами и свободно двигающимися рычагами, чтобы они легко поддавались движению пальцев ребенка. От этого будет зависеть правильность создаваемой формы).</a:t>
            </a:r>
          </a:p>
          <a:p>
            <a:pPr lvl="0"/>
            <a:r>
              <a:rPr lang="ru-RU" sz="1600" u="sng" dirty="0" smtClean="0">
                <a:solidFill>
                  <a:schemeClr val="tx1"/>
                </a:solidFill>
              </a:rPr>
              <a:t>кисти для клея</a:t>
            </a:r>
            <a:r>
              <a:rPr lang="ru-RU" sz="1600" dirty="0" smtClean="0">
                <a:solidFill>
                  <a:schemeClr val="tx1"/>
                </a:solidFill>
              </a:rPr>
              <a:t> (по окончании работы кисти следует хорошо обмыть, вытереть, высушить и поставить в стакан ворсом вверх для сохранения структуры ворса).</a:t>
            </a:r>
          </a:p>
          <a:p>
            <a:pPr lvl="0"/>
            <a:r>
              <a:rPr lang="ru-RU" sz="1600" u="sng" dirty="0" smtClean="0">
                <a:solidFill>
                  <a:schemeClr val="tx1"/>
                </a:solidFill>
              </a:rPr>
              <a:t>подставка для кисти</a:t>
            </a:r>
            <a:r>
              <a:rPr lang="ru-RU" sz="1600" dirty="0" smtClean="0">
                <a:solidFill>
                  <a:schemeClr val="tx1"/>
                </a:solidFill>
              </a:rPr>
              <a:t> (чтобы  во время работы клей с кисточек не капал и не пачкал стол)</a:t>
            </a:r>
          </a:p>
          <a:p>
            <a:pPr lvl="0"/>
            <a:r>
              <a:rPr lang="ru-RU" sz="1600" u="sng" dirty="0" smtClean="0">
                <a:solidFill>
                  <a:schemeClr val="tx1"/>
                </a:solidFill>
              </a:rPr>
              <a:t>баночка с клеем </a:t>
            </a:r>
            <a:r>
              <a:rPr lang="ru-RU" sz="1600" dirty="0" smtClean="0">
                <a:solidFill>
                  <a:schemeClr val="tx1"/>
                </a:solidFill>
              </a:rPr>
              <a:t>(баночку сразу же после работы следует мыть, чтобы на ней не засыхал клей)</a:t>
            </a:r>
          </a:p>
          <a:p>
            <a:pPr lvl="0"/>
            <a:r>
              <a:rPr lang="ru-RU" sz="1600" u="sng" dirty="0" smtClean="0">
                <a:solidFill>
                  <a:schemeClr val="tx1"/>
                </a:solidFill>
              </a:rPr>
              <a:t>Подносы и плоские коробки для обрезков</a:t>
            </a:r>
            <a:endParaRPr lang="ru-RU" sz="1600" dirty="0" smtClean="0">
              <a:solidFill>
                <a:schemeClr val="tx1"/>
              </a:solidFill>
            </a:endParaRPr>
          </a:p>
          <a:p>
            <a:pPr lvl="0"/>
            <a:r>
              <a:rPr lang="ru-RU" sz="1600" u="sng" dirty="0" smtClean="0">
                <a:solidFill>
                  <a:schemeClr val="tx1"/>
                </a:solidFill>
              </a:rPr>
              <a:t>Клеенку</a:t>
            </a:r>
            <a:r>
              <a:rPr lang="ru-RU" sz="1600" dirty="0" smtClean="0">
                <a:solidFill>
                  <a:schemeClr val="tx1"/>
                </a:solidFill>
              </a:rPr>
              <a:t> для намазывания форм клеем</a:t>
            </a:r>
          </a:p>
          <a:p>
            <a:pPr lvl="0"/>
            <a:r>
              <a:rPr lang="ru-RU" sz="1600" u="sng" dirty="0" smtClean="0">
                <a:solidFill>
                  <a:schemeClr val="tx1"/>
                </a:solidFill>
              </a:rPr>
              <a:t>Тряпочку</a:t>
            </a:r>
            <a:r>
              <a:rPr lang="ru-RU" sz="1600" dirty="0" smtClean="0">
                <a:solidFill>
                  <a:schemeClr val="tx1"/>
                </a:solidFill>
              </a:rPr>
              <a:t> (для придавливания наклеиваемых изображений и снятия лишнего клея. Они должны быть всегда чистыми.)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357167"/>
            <a:ext cx="8208993" cy="314327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Обрывная аппликация.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Этот способ хорош для передачи фактуры образа (пушистый цыпленок, кудрявое облачко). В этом случае мы разрываем бумагу на кусочки и составляем из них изображение. Дети 5-7 лет могут усложнить технику: не просто рвать бумажки, как получится, а выщипывать или обрывать контурный рисунок. Обрывная аппликация очень полезна для развития мелкой моторики рук и творческого мышления.</a:t>
            </a:r>
          </a:p>
          <a:p>
            <a:r>
              <a:rPr lang="ru-RU" dirty="0" smtClean="0"/>
              <a:t>  </a:t>
            </a:r>
          </a:p>
          <a:p>
            <a:endParaRPr lang="ru-RU" dirty="0"/>
          </a:p>
        </p:txBody>
      </p:sp>
      <p:pic>
        <p:nvPicPr>
          <p:cNvPr id="4" name="Рисунок 3" descr="аппликация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3357562"/>
            <a:ext cx="2526360" cy="1829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357167"/>
            <a:ext cx="8208993" cy="3571899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Накладная аппликация.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Эта техника позволяет получить многоцветное изображение. Задумываем образ и последовательно создаем его, накладывая и наклеивая детали слоями так, чтобы каждая следующая деталь была меньше предыдущей по размеру.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Модульная аппликация (мозаика).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При такой технике образ получается путем наклеивания множества одинаковых форм. В качестве основы для модульной аппликации могут использоваться вырезанные кружки, квадратики, треугольники, либо просто рваные бумажки.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аппликация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4143380"/>
            <a:ext cx="235745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571480"/>
            <a:ext cx="7772400" cy="178595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Симметричная аппликация.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Для симметричных изображений заготовку – квадрат или прямоугольник из бумаги нужного размера - складываем пополам, держим за сгиб, вырезаем половину изображения.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аппликация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1785926"/>
            <a:ext cx="221457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3286124"/>
            <a:ext cx="85725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Ленточная аппликация.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Этот способ позволяет получить не одно или два, а много одинаковых изображений, разрозненных или связанных между собой. Для изготовления ленточной аппликации необходимо взять широкий лист бумаги, сложить его гармошкой и вырезать изображение.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6" name="Рисунок 5" descr="аппликация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5000636"/>
            <a:ext cx="221457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85</TotalTime>
  <Words>1557</Words>
  <PresentationFormat>Экран (4:3)</PresentationFormat>
  <Paragraphs>135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Аппликация</dc:title>
  <dc:creator>Uzver</dc:creator>
  <cp:lastModifiedBy>Uzver</cp:lastModifiedBy>
  <cp:revision>13</cp:revision>
  <dcterms:created xsi:type="dcterms:W3CDTF">2014-09-14T12:01:25Z</dcterms:created>
  <dcterms:modified xsi:type="dcterms:W3CDTF">2014-09-15T06:44:07Z</dcterms:modified>
</cp:coreProperties>
</file>