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67" r:id="rId3"/>
    <p:sldId id="265" r:id="rId4"/>
    <p:sldId id="266" r:id="rId5"/>
    <p:sldId id="268" r:id="rId6"/>
    <p:sldId id="269" r:id="rId7"/>
    <p:sldId id="270" r:id="rId8"/>
    <p:sldId id="271" r:id="rId9"/>
    <p:sldId id="272" r:id="rId10"/>
    <p:sldId id="273" r:id="rId11"/>
    <p:sldId id="274" r:id="rId12"/>
    <p:sldId id="288" r:id="rId13"/>
    <p:sldId id="286" r:id="rId14"/>
    <p:sldId id="287" r:id="rId15"/>
    <p:sldId id="278" r:id="rId16"/>
    <p:sldId id="277" r:id="rId17"/>
    <p:sldId id="280" r:id="rId18"/>
    <p:sldId id="281" r:id="rId19"/>
    <p:sldId id="282" r:id="rId20"/>
    <p:sldId id="283" r:id="rId21"/>
    <p:sldId id="284" r:id="rId22"/>
    <p:sldId id="285" r:id="rId23"/>
    <p:sldId id="279" r:id="rId24"/>
    <p:sldId id="275" r:id="rId25"/>
    <p:sldId id="27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B4CEE-2602-4A8F-8A60-5B06639374D4}" type="datetimeFigureOut">
              <a:rPr lang="ru-RU" smtClean="0"/>
              <a:pPr/>
              <a:t>22.05.2015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F827FD-CD3C-49EC-A0DC-B77856B1E10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4F827FD-CD3C-49EC-A0DC-B77856B1E10E}"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98208CE8-63B1-4025-ACE9-816BEC6CD10B}" type="datetimeFigureOut">
              <a:rPr lang="ru-RU" smtClean="0"/>
              <a:pPr/>
              <a:t>22.05.2015</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9D503A8-0E49-412E-886F-85B401FB3E0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8208CE8-63B1-4025-ACE9-816BEC6CD10B}" type="datetimeFigureOut">
              <a:rPr lang="ru-RU" smtClean="0"/>
              <a:pPr/>
              <a:t>22.05.2015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D503A8-0E49-412E-886F-85B401FB3E0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8208CE8-63B1-4025-ACE9-816BEC6CD10B}" type="datetimeFigureOut">
              <a:rPr lang="ru-RU" smtClean="0"/>
              <a:pPr/>
              <a:t>22.05.2015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D503A8-0E49-412E-886F-85B401FB3E0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98208CE8-63B1-4025-ACE9-816BEC6CD10B}" type="datetimeFigureOut">
              <a:rPr lang="ru-RU" smtClean="0"/>
              <a:pPr/>
              <a:t>22.05.2015</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89D503A8-0E49-412E-886F-85B401FB3E0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98208CE8-63B1-4025-ACE9-816BEC6CD10B}" type="datetimeFigureOut">
              <a:rPr lang="ru-RU" smtClean="0"/>
              <a:pPr/>
              <a:t>22.05.2015</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89D503A8-0E49-412E-886F-85B401FB3E05}"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98208CE8-63B1-4025-ACE9-816BEC6CD10B}" type="datetimeFigureOut">
              <a:rPr lang="ru-RU" smtClean="0"/>
              <a:pPr/>
              <a:t>22.05.2015</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89D503A8-0E49-412E-886F-85B401FB3E0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98208CE8-63B1-4025-ACE9-816BEC6CD10B}" type="datetimeFigureOut">
              <a:rPr lang="ru-RU" smtClean="0"/>
              <a:pPr/>
              <a:t>22.05.2015</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89D503A8-0E49-412E-886F-85B401FB3E0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8208CE8-63B1-4025-ACE9-816BEC6CD10B}" type="datetimeFigureOut">
              <a:rPr lang="ru-RU" smtClean="0"/>
              <a:pPr/>
              <a:t>22.05.2015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D503A8-0E49-412E-886F-85B401FB3E0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98208CE8-63B1-4025-ACE9-816BEC6CD10B}" type="datetimeFigureOut">
              <a:rPr lang="ru-RU" smtClean="0"/>
              <a:pPr/>
              <a:t>22.05.2015</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89D503A8-0E49-412E-886F-85B401FB3E0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98208CE8-63B1-4025-ACE9-816BEC6CD10B}" type="datetimeFigureOut">
              <a:rPr lang="ru-RU" smtClean="0"/>
              <a:pPr/>
              <a:t>22.05.2015</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89D503A8-0E49-412E-886F-85B401FB3E0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98208CE8-63B1-4025-ACE9-816BEC6CD10B}" type="datetimeFigureOut">
              <a:rPr lang="ru-RU" smtClean="0"/>
              <a:pPr/>
              <a:t>22.05.2015</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89D503A8-0E49-412E-886F-85B401FB3E0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8208CE8-63B1-4025-ACE9-816BEC6CD10B}" type="datetimeFigureOut">
              <a:rPr lang="ru-RU" smtClean="0"/>
              <a:pPr/>
              <a:t>22.05.2015</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9D503A8-0E49-412E-886F-85B401FB3E05}"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style>
          <a:lnRef idx="1">
            <a:schemeClr val="accent1"/>
          </a:lnRef>
          <a:fillRef idx="2">
            <a:schemeClr val="accent1"/>
          </a:fillRef>
          <a:effectRef idx="1">
            <a:schemeClr val="accent1"/>
          </a:effectRef>
          <a:fontRef idx="minor">
            <a:schemeClr val="dk1"/>
          </a:fontRef>
        </p:style>
        <p:txBody>
          <a:bodyPr/>
          <a:lstStyle/>
          <a:p>
            <a:r>
              <a:rPr lang="ru-RU" b="1" i="1" dirty="0" smtClean="0"/>
              <a:t>Проект «Чудо бумага»</a:t>
            </a:r>
            <a:br>
              <a:rPr lang="ru-RU" b="1" i="1" dirty="0" smtClean="0"/>
            </a:br>
            <a:endParaRPr lang="ru-RU" b="1" i="1" dirty="0"/>
          </a:p>
        </p:txBody>
      </p:sp>
      <p:sp>
        <p:nvSpPr>
          <p:cNvPr id="47105" name="Rectangle 1"/>
          <p:cNvSpPr>
            <a:spLocks noChangeArrowheads="1"/>
          </p:cNvSpPr>
          <p:nvPr/>
        </p:nvSpPr>
        <p:spPr bwMode="auto">
          <a:xfrm>
            <a:off x="5429256" y="4214818"/>
            <a:ext cx="342902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600" b="0" i="0" u="none" strike="noStrike" cap="none" normalizeH="0" baseline="0" dirty="0" smtClean="0">
                <a:ln>
                  <a:noFill/>
                </a:ln>
                <a:solidFill>
                  <a:srgbClr val="002060"/>
                </a:solidFill>
                <a:effectLst/>
                <a:latin typeface="Calibri" pitchFamily="34" charset="0"/>
                <a:ea typeface="Times New Roman" pitchFamily="18" charset="0"/>
                <a:cs typeface="Calibri" pitchFamily="34" charset="0"/>
              </a:rPr>
              <a:t>Автор: </a:t>
            </a:r>
            <a:r>
              <a:rPr kumimoji="0" lang="ru-RU" sz="1600" b="0" i="0" u="none" strike="noStrike" cap="none" normalizeH="0" baseline="0" dirty="0" err="1" smtClean="0">
                <a:ln>
                  <a:noFill/>
                </a:ln>
                <a:solidFill>
                  <a:srgbClr val="002060"/>
                </a:solidFill>
                <a:effectLst/>
                <a:latin typeface="Calibri" pitchFamily="34" charset="0"/>
                <a:ea typeface="Times New Roman" pitchFamily="18" charset="0"/>
                <a:cs typeface="Calibri" pitchFamily="34" charset="0"/>
              </a:rPr>
              <a:t>Катковская</a:t>
            </a:r>
            <a:r>
              <a:rPr kumimoji="0" lang="ru-RU" sz="1600" b="0" i="0" u="none" strike="noStrike" cap="none" normalizeH="0" baseline="0" dirty="0" smtClean="0">
                <a:ln>
                  <a:noFill/>
                </a:ln>
                <a:solidFill>
                  <a:srgbClr val="002060"/>
                </a:solidFill>
                <a:effectLst/>
                <a:latin typeface="Calibri" pitchFamily="34" charset="0"/>
                <a:ea typeface="Times New Roman" pitchFamily="18" charset="0"/>
                <a:cs typeface="Calibri" pitchFamily="34" charset="0"/>
              </a:rPr>
              <a:t> Елена Валерьевна, </a:t>
            </a:r>
          </a:p>
          <a:p>
            <a:pPr fontAlgn="base">
              <a:spcBef>
                <a:spcPct val="0"/>
              </a:spcBef>
              <a:spcAft>
                <a:spcPct val="0"/>
              </a:spcAft>
            </a:pPr>
            <a:r>
              <a:rPr kumimoji="0" lang="ru-RU" sz="1600" b="0" i="0" u="none" strike="noStrike" cap="none" normalizeH="0" baseline="0" dirty="0" smtClean="0">
                <a:ln>
                  <a:noFill/>
                </a:ln>
                <a:solidFill>
                  <a:srgbClr val="002060"/>
                </a:solidFill>
                <a:effectLst/>
                <a:latin typeface="Calibri" pitchFamily="34" charset="0"/>
                <a:ea typeface="Times New Roman" pitchFamily="18" charset="0"/>
                <a:cs typeface="Calibri" pitchFamily="34" charset="0"/>
              </a:rPr>
              <a:t>воспитатель М</a:t>
            </a:r>
            <a:r>
              <a:rPr lang="ru-RU" sz="1400" dirty="0" smtClean="0">
                <a:solidFill>
                  <a:srgbClr val="002060"/>
                </a:solidFill>
              </a:rPr>
              <a:t>К</a:t>
            </a:r>
            <a:r>
              <a:rPr kumimoji="0" lang="ru-RU" sz="1600" b="0" i="0" u="none" strike="noStrike" cap="none" normalizeH="0" baseline="0" dirty="0" smtClean="0">
                <a:ln>
                  <a:noFill/>
                </a:ln>
                <a:solidFill>
                  <a:srgbClr val="002060"/>
                </a:solidFill>
                <a:effectLst/>
                <a:latin typeface="Calibri" pitchFamily="34" charset="0"/>
                <a:ea typeface="Times New Roman" pitchFamily="18" charset="0"/>
                <a:cs typeface="Calibri" pitchFamily="34" charset="0"/>
              </a:rPr>
              <a:t>ДОУ детский сад № 2 комбинированного вида  г. </a:t>
            </a:r>
            <a:r>
              <a:rPr kumimoji="0" lang="ru-RU" sz="1600" b="0" i="0" u="none" strike="noStrike" cap="none" normalizeH="0" baseline="0" dirty="0" err="1" smtClean="0">
                <a:ln>
                  <a:noFill/>
                </a:ln>
                <a:solidFill>
                  <a:srgbClr val="002060"/>
                </a:solidFill>
                <a:effectLst/>
                <a:latin typeface="Calibri" pitchFamily="34" charset="0"/>
                <a:ea typeface="Times New Roman" pitchFamily="18" charset="0"/>
                <a:cs typeface="Calibri" pitchFamily="34" charset="0"/>
              </a:rPr>
              <a:t>Шелехов</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357167"/>
            <a:ext cx="8062912" cy="857256"/>
          </a:xfrm>
        </p:spPr>
        <p:txBody>
          <a:bodyPr/>
          <a:lstStyle/>
          <a:p>
            <a:pPr algn="l"/>
            <a:r>
              <a:rPr lang="ru-RU" b="1" dirty="0" smtClean="0"/>
              <a:t>Методы и приемы</a:t>
            </a:r>
            <a:endParaRPr lang="ru-RU" b="1" dirty="0"/>
          </a:p>
        </p:txBody>
      </p:sp>
      <p:sp>
        <p:nvSpPr>
          <p:cNvPr id="3" name="Подзаголовок 2"/>
          <p:cNvSpPr>
            <a:spLocks noGrp="1"/>
          </p:cNvSpPr>
          <p:nvPr>
            <p:ph type="subTitle" idx="1"/>
          </p:nvPr>
        </p:nvSpPr>
        <p:spPr>
          <a:xfrm>
            <a:off x="500034" y="1357298"/>
            <a:ext cx="8062912" cy="1752600"/>
          </a:xfrm>
        </p:spPr>
        <p:txBody>
          <a:bodyPr>
            <a:noAutofit/>
          </a:bodyPr>
          <a:lstStyle/>
          <a:p>
            <a:pPr algn="l"/>
            <a:r>
              <a:rPr lang="ru-RU" sz="2400" dirty="0" smtClean="0">
                <a:solidFill>
                  <a:schemeClr val="tx1"/>
                </a:solidFill>
              </a:rPr>
              <a:t>-</a:t>
            </a:r>
            <a:r>
              <a:rPr lang="ru-RU" sz="2400" dirty="0" smtClean="0">
                <a:solidFill>
                  <a:schemeClr val="accent2">
                    <a:lumMod val="60000"/>
                    <a:lumOff val="40000"/>
                  </a:schemeClr>
                </a:solidFill>
              </a:rPr>
              <a:t> </a:t>
            </a:r>
            <a:r>
              <a:rPr lang="ru-RU" sz="2400" b="1" dirty="0" smtClean="0">
                <a:solidFill>
                  <a:schemeClr val="tx1"/>
                </a:solidFill>
              </a:rPr>
              <a:t>Словесные методы: объяснение, беседа, разъяснение, устная инструкция, художественное слово, речевые игры.</a:t>
            </a:r>
          </a:p>
          <a:p>
            <a:pPr algn="l"/>
            <a:r>
              <a:rPr lang="ru-RU" sz="2400" b="1" dirty="0" smtClean="0">
                <a:solidFill>
                  <a:schemeClr val="tx1"/>
                </a:solidFill>
              </a:rPr>
              <a:t>- Наглядные методы: рассматривание иллюстраций, показ с проговариванием  действий, работа со схемами, базовыми формами, пооперационными картами, использование ИКТ.</a:t>
            </a:r>
          </a:p>
          <a:p>
            <a:pPr algn="l"/>
            <a:r>
              <a:rPr lang="ru-RU" sz="2400" b="1" dirty="0" smtClean="0">
                <a:solidFill>
                  <a:schemeClr val="tx1"/>
                </a:solidFill>
              </a:rPr>
              <a:t>- Практические: упражнения, метод познавательных (дидактических) игр, метод </a:t>
            </a:r>
            <a:r>
              <a:rPr lang="ru-RU" sz="2400" b="1" dirty="0" err="1" smtClean="0">
                <a:solidFill>
                  <a:schemeClr val="tx1"/>
                </a:solidFill>
              </a:rPr>
              <a:t>инсценизации</a:t>
            </a:r>
            <a:r>
              <a:rPr lang="ru-RU" sz="2400" b="1" dirty="0" smtClean="0">
                <a:solidFill>
                  <a:schemeClr val="tx1"/>
                </a:solidFill>
              </a:rPr>
              <a:t>, игры, создание проблемных ситуаций.</a:t>
            </a:r>
          </a:p>
          <a:p>
            <a:pPr algn="l"/>
            <a:r>
              <a:rPr lang="ru-RU" sz="2400" b="1" dirty="0" smtClean="0">
                <a:solidFill>
                  <a:schemeClr val="tx1"/>
                </a:solidFill>
              </a:rPr>
              <a:t>- </a:t>
            </a:r>
            <a:r>
              <a:rPr lang="ru-RU" sz="2400" b="1" dirty="0" err="1" smtClean="0">
                <a:solidFill>
                  <a:schemeClr val="tx1"/>
                </a:solidFill>
              </a:rPr>
              <a:t>Игровый</a:t>
            </a:r>
            <a:r>
              <a:rPr lang="ru-RU" sz="2400" b="1" dirty="0" smtClean="0">
                <a:solidFill>
                  <a:schemeClr val="tx1"/>
                </a:solidFill>
              </a:rPr>
              <a:t> метод.</a:t>
            </a:r>
          </a:p>
          <a:p>
            <a:pPr algn="l"/>
            <a:endParaRPr lang="ru-RU" sz="2400"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85775"/>
            <a:ext cx="8062912" cy="1285884"/>
          </a:xfrm>
        </p:spPr>
        <p:txBody>
          <a:bodyPr/>
          <a:lstStyle/>
          <a:p>
            <a:pPr algn="l"/>
            <a:r>
              <a:rPr lang="ru-RU" b="1" dirty="0" smtClean="0"/>
              <a:t>Этапы проекта</a:t>
            </a:r>
            <a:endParaRPr lang="ru-RU" b="1" dirty="0"/>
          </a:p>
        </p:txBody>
      </p:sp>
      <p:sp>
        <p:nvSpPr>
          <p:cNvPr id="3" name="Подзаголовок 2"/>
          <p:cNvSpPr>
            <a:spLocks noGrp="1"/>
          </p:cNvSpPr>
          <p:nvPr>
            <p:ph type="subTitle" idx="1"/>
          </p:nvPr>
        </p:nvSpPr>
        <p:spPr>
          <a:xfrm>
            <a:off x="0" y="928670"/>
            <a:ext cx="9144000" cy="3357586"/>
          </a:xfrm>
        </p:spPr>
        <p:txBody>
          <a:bodyPr>
            <a:noAutofit/>
          </a:bodyPr>
          <a:lstStyle/>
          <a:p>
            <a:pPr algn="l"/>
            <a:r>
              <a:rPr lang="ru-RU" sz="2000" dirty="0" smtClean="0">
                <a:solidFill>
                  <a:schemeClr val="accent2">
                    <a:lumMod val="60000"/>
                    <a:lumOff val="40000"/>
                  </a:schemeClr>
                </a:solidFill>
              </a:rPr>
              <a:t>1 этап - Подготовительный. Определяет цели и задачи. Составляем план деятельности. Подбор и подготовка демонстрационного  и раздаточного материала. Разработка  планирование занятий.</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71480"/>
            <a:ext cx="8229600" cy="4572000"/>
          </a:xfrm>
        </p:spPr>
        <p:txBody>
          <a:bodyPr>
            <a:normAutofit fontScale="55000" lnSpcReduction="20000"/>
          </a:bodyPr>
          <a:lstStyle/>
          <a:p>
            <a:pPr marL="0" lvl="0" indent="0" fontAlgn="base">
              <a:spcBef>
                <a:spcPct val="0"/>
              </a:spcBef>
              <a:spcAft>
                <a:spcPct val="0"/>
              </a:spcAft>
              <a:buClrTx/>
              <a:buSzTx/>
              <a:buNone/>
            </a:pPr>
            <a:r>
              <a:rPr lang="ru-RU" sz="3200" b="1" dirty="0" smtClean="0">
                <a:latin typeface="Trebuchet MS" pitchFamily="34" charset="0"/>
                <a:ea typeface="Times New Roman" pitchFamily="18" charset="0"/>
                <a:cs typeface="Arial" pitchFamily="34" charset="0"/>
              </a:rPr>
              <a:t>Литература.</a:t>
            </a:r>
            <a:endParaRPr lang="ru-RU" sz="3200" b="1"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ru-RU" sz="3200" b="1" dirty="0" smtClean="0">
                <a:latin typeface="Trebuchet MS" pitchFamily="34" charset="0"/>
                <a:ea typeface="Times New Roman" pitchFamily="18" charset="0"/>
                <a:cs typeface="Arial" pitchFamily="34" charset="0"/>
              </a:rPr>
              <a:t>1. 3.А. </a:t>
            </a:r>
            <a:r>
              <a:rPr lang="ru-RU" sz="3200" b="1" dirty="0" err="1" smtClean="0">
                <a:latin typeface="Trebuchet MS" pitchFamily="34" charset="0"/>
                <a:ea typeface="Times New Roman" pitchFamily="18" charset="0"/>
                <a:cs typeface="Arial" pitchFamily="34" charset="0"/>
              </a:rPr>
              <a:t>Богатеева</a:t>
            </a:r>
            <a:r>
              <a:rPr lang="ru-RU" sz="3200" b="1" dirty="0" smtClean="0">
                <a:latin typeface="Trebuchet MS" pitchFamily="34" charset="0"/>
                <a:ea typeface="Times New Roman" pitchFamily="18" charset="0"/>
                <a:cs typeface="Arial" pitchFamily="34" charset="0"/>
              </a:rPr>
              <a:t>, “Чудесные поделки из бумаги”, Москва “Просвещение”, 1992 год.</a:t>
            </a:r>
            <a:endParaRPr lang="ru-RU" sz="3200" b="1"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ru-RU" sz="3200" b="1" dirty="0" smtClean="0">
                <a:latin typeface="Trebuchet MS" pitchFamily="34" charset="0"/>
                <a:ea typeface="Times New Roman" pitchFamily="18" charset="0"/>
                <a:cs typeface="Arial" pitchFamily="34" charset="0"/>
              </a:rPr>
              <a:t>2. З.В. </a:t>
            </a:r>
            <a:r>
              <a:rPr lang="ru-RU" sz="3200" b="1" dirty="0" err="1" smtClean="0">
                <a:latin typeface="Trebuchet MS" pitchFamily="34" charset="0"/>
                <a:ea typeface="Times New Roman" pitchFamily="18" charset="0"/>
                <a:cs typeface="Arial" pitchFamily="34" charset="0"/>
              </a:rPr>
              <a:t>Лиштван</a:t>
            </a:r>
            <a:r>
              <a:rPr lang="ru-RU" sz="3200" b="1" dirty="0" smtClean="0">
                <a:latin typeface="Trebuchet MS" pitchFamily="34" charset="0"/>
                <a:ea typeface="Times New Roman" pitchFamily="18" charset="0"/>
                <a:cs typeface="Arial" pitchFamily="34" charset="0"/>
              </a:rPr>
              <a:t>, “Конструктивная деятельность в детском саду”, Москва “Просвещение”, 1977 год.</a:t>
            </a:r>
            <a:endParaRPr lang="ru-RU" sz="3200" b="1"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ru-RU" sz="3200" b="1" dirty="0" smtClean="0">
                <a:latin typeface="Trebuchet MS" pitchFamily="34" charset="0"/>
                <a:ea typeface="Times New Roman" pitchFamily="18" charset="0"/>
                <a:cs typeface="Arial" pitchFamily="34" charset="0"/>
              </a:rPr>
              <a:t>3. “Теория и методика изобразительной деятельности в детском саду”, под редакцией </a:t>
            </a:r>
            <a:r>
              <a:rPr lang="ru-RU" sz="3200" b="1" dirty="0" err="1" smtClean="0">
                <a:latin typeface="Trebuchet MS" pitchFamily="34" charset="0"/>
                <a:ea typeface="Times New Roman" pitchFamily="18" charset="0"/>
                <a:cs typeface="Arial" pitchFamily="34" charset="0"/>
              </a:rPr>
              <a:t>В.Б.Косминскои</a:t>
            </a:r>
            <a:r>
              <a:rPr lang="ru-RU" sz="3200" b="1" dirty="0" smtClean="0">
                <a:latin typeface="Trebuchet MS" pitchFamily="34" charset="0"/>
                <a:ea typeface="Times New Roman" pitchFamily="18" charset="0"/>
                <a:cs typeface="Arial" pitchFamily="34" charset="0"/>
              </a:rPr>
              <a:t>, Москва “Просвещение”, 1985 год.</a:t>
            </a:r>
            <a:endParaRPr lang="ru-RU" sz="3200" b="1"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ru-RU" sz="3200" b="1" dirty="0" smtClean="0">
                <a:latin typeface="Trebuchet MS" pitchFamily="34" charset="0"/>
                <a:ea typeface="Times New Roman" pitchFamily="18" charset="0"/>
                <a:cs typeface="Arial" pitchFamily="34" charset="0"/>
              </a:rPr>
              <a:t>4. “Игрушки из бумаги”, издательство “Дельта”, Санкт-Петербург, 1995</a:t>
            </a:r>
            <a:endParaRPr lang="ru-RU" sz="3200" b="1"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ru-RU" sz="3200" b="1" dirty="0" smtClean="0">
                <a:latin typeface="Trebuchet MS" pitchFamily="34" charset="0"/>
                <a:ea typeface="Times New Roman" pitchFamily="18" charset="0"/>
                <a:cs typeface="Arial" pitchFamily="34" charset="0"/>
              </a:rPr>
              <a:t>5. “Учимся оригами”, под редакцией Ю.Шумакова, издательство “Лицей”, Ростов на Дону.</a:t>
            </a:r>
            <a:endParaRPr lang="ru-RU" sz="3200" b="1"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ru-RU" sz="3200" b="1" dirty="0" smtClean="0">
                <a:latin typeface="Trebuchet MS" pitchFamily="34" charset="0"/>
                <a:ea typeface="Times New Roman" pitchFamily="18" charset="0"/>
                <a:cs typeface="Arial" pitchFamily="34" charset="0"/>
              </a:rPr>
              <a:t>6. </a:t>
            </a:r>
            <a:r>
              <a:rPr lang="ru-RU" sz="3200" b="1" dirty="0" err="1" smtClean="0">
                <a:latin typeface="Trebuchet MS" pitchFamily="34" charset="0"/>
                <a:ea typeface="Times New Roman" pitchFamily="18" charset="0"/>
                <a:cs typeface="Arial" pitchFamily="34" charset="0"/>
              </a:rPr>
              <a:t>Кунихико</a:t>
            </a:r>
            <a:r>
              <a:rPr lang="ru-RU" sz="3200" b="1" dirty="0" smtClean="0">
                <a:latin typeface="Trebuchet MS" pitchFamily="34" charset="0"/>
                <a:ea typeface="Times New Roman" pitchFamily="18" charset="0"/>
                <a:cs typeface="Arial" pitchFamily="34" charset="0"/>
              </a:rPr>
              <a:t> </a:t>
            </a:r>
            <a:r>
              <a:rPr lang="ru-RU" sz="3200" b="1" dirty="0" err="1" smtClean="0">
                <a:latin typeface="Trebuchet MS" pitchFamily="34" charset="0"/>
                <a:ea typeface="Times New Roman" pitchFamily="18" charset="0"/>
                <a:cs typeface="Arial" pitchFamily="34" charset="0"/>
              </a:rPr>
              <a:t>Касахара</a:t>
            </a:r>
            <a:r>
              <a:rPr lang="ru-RU" sz="3200" b="1" dirty="0" smtClean="0">
                <a:latin typeface="Trebuchet MS" pitchFamily="34" charset="0"/>
                <a:ea typeface="Times New Roman" pitchFamily="18" charset="0"/>
                <a:cs typeface="Arial" pitchFamily="34" charset="0"/>
              </a:rPr>
              <a:t>, “Оригами”, издательство “</a:t>
            </a:r>
            <a:r>
              <a:rPr lang="ru-RU" sz="3200" b="1" dirty="0" err="1" smtClean="0">
                <a:latin typeface="Trebuchet MS" pitchFamily="34" charset="0"/>
                <a:ea typeface="Times New Roman" pitchFamily="18" charset="0"/>
                <a:cs typeface="Arial" pitchFamily="34" charset="0"/>
              </a:rPr>
              <a:t>Алсия</a:t>
            </a:r>
            <a:r>
              <a:rPr lang="ru-RU" sz="3200" b="1" dirty="0" smtClean="0">
                <a:latin typeface="Trebuchet MS" pitchFamily="34" charset="0"/>
                <a:ea typeface="Times New Roman" pitchFamily="18" charset="0"/>
                <a:cs typeface="Arial" pitchFamily="34" charset="0"/>
              </a:rPr>
              <a:t>”, Япония.</a:t>
            </a:r>
            <a:endParaRPr lang="ru-RU" sz="3200" b="1"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ru-RU" sz="3200" b="1" dirty="0" smtClean="0">
                <a:latin typeface="Trebuchet MS" pitchFamily="34" charset="0"/>
                <a:ea typeface="Times New Roman" pitchFamily="18" charset="0"/>
                <a:cs typeface="Arial" pitchFamily="34" charset="0"/>
              </a:rPr>
              <a:t>7. </a:t>
            </a:r>
            <a:r>
              <a:rPr lang="ru-RU" sz="3200" b="1" dirty="0" err="1" smtClean="0">
                <a:latin typeface="Trebuchet MS" pitchFamily="34" charset="0"/>
                <a:ea typeface="Times New Roman" pitchFamily="18" charset="0"/>
                <a:cs typeface="Arial" pitchFamily="34" charset="0"/>
              </a:rPr>
              <a:t>Ю.Афонькин</a:t>
            </a:r>
            <a:r>
              <a:rPr lang="ru-RU" sz="3200" b="1" dirty="0" smtClean="0">
                <a:latin typeface="Trebuchet MS" pitchFamily="34" charset="0"/>
                <a:ea typeface="Times New Roman" pitchFamily="18" charset="0"/>
                <a:cs typeface="Arial" pitchFamily="34" charset="0"/>
              </a:rPr>
              <a:t>, “Волшебный сад оригами”, Санкт-Петербург, 1995 год.</a:t>
            </a:r>
            <a:endParaRPr lang="ru-RU" sz="3200" b="1"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ru-RU" sz="3200" b="1" dirty="0" smtClean="0">
                <a:latin typeface="Trebuchet MS" pitchFamily="34" charset="0"/>
                <a:ea typeface="Times New Roman" pitchFamily="18" charset="0"/>
                <a:cs typeface="Arial" pitchFamily="34" charset="0"/>
              </a:rPr>
              <a:t>8. Т.И.. </a:t>
            </a:r>
            <a:r>
              <a:rPr lang="ru-RU" sz="3200" b="1" dirty="0" err="1" smtClean="0">
                <a:latin typeface="Trebuchet MS" pitchFamily="34" charset="0"/>
                <a:ea typeface="Times New Roman" pitchFamily="18" charset="0"/>
                <a:cs typeface="Arial" pitchFamily="34" charset="0"/>
              </a:rPr>
              <a:t>Тарабарина</a:t>
            </a:r>
            <a:r>
              <a:rPr lang="ru-RU" sz="3200" b="1" dirty="0" smtClean="0">
                <a:latin typeface="Trebuchet MS" pitchFamily="34" charset="0"/>
                <a:ea typeface="Times New Roman" pitchFamily="18" charset="0"/>
                <a:cs typeface="Arial" pitchFamily="34" charset="0"/>
              </a:rPr>
              <a:t> “Оригами и развитие речи”, издательство Академия развития, Ярославль,1998 год.</a:t>
            </a:r>
            <a:endParaRPr lang="ru-RU" sz="3200" b="1"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ru-RU" sz="3200" b="1" dirty="0" smtClean="0">
                <a:latin typeface="Trebuchet MS" pitchFamily="34" charset="0"/>
                <a:ea typeface="Times New Roman" pitchFamily="18" charset="0"/>
                <a:cs typeface="Arial" pitchFamily="34" charset="0"/>
              </a:rPr>
              <a:t>9. Г.И. </a:t>
            </a:r>
            <a:r>
              <a:rPr lang="ru-RU" sz="3200" b="1" dirty="0" err="1" smtClean="0">
                <a:latin typeface="Trebuchet MS" pitchFamily="34" charset="0"/>
                <a:ea typeface="Times New Roman" pitchFamily="18" charset="0"/>
                <a:cs typeface="Arial" pitchFamily="34" charset="0"/>
              </a:rPr>
              <a:t>Долженко</a:t>
            </a:r>
            <a:r>
              <a:rPr lang="ru-RU" sz="3200" b="1" dirty="0" smtClean="0">
                <a:latin typeface="Trebuchet MS" pitchFamily="34" charset="0"/>
                <a:ea typeface="Times New Roman" pitchFamily="18" charset="0"/>
                <a:cs typeface="Arial" pitchFamily="34" charset="0"/>
              </a:rPr>
              <a:t> “100 оригами”, Ярославль Академия развития 1999</a:t>
            </a:r>
            <a:endParaRPr lang="ru-RU" sz="3200" b="1"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ru-RU" sz="3200" b="1" dirty="0" smtClean="0">
                <a:latin typeface="Trebuchet MS" pitchFamily="34" charset="0"/>
                <a:ea typeface="Times New Roman" pitchFamily="18" charset="0"/>
                <a:cs typeface="Arial" pitchFamily="34" charset="0"/>
              </a:rPr>
              <a:t>10. Журнал “Дошкольное воспитание”, Москва, 2008 г.</a:t>
            </a:r>
            <a:endParaRPr lang="ru-RU" sz="3200" b="1" dirty="0" smtClean="0">
              <a:latin typeface="Arial" pitchFamily="34" charset="0"/>
              <a:cs typeface="Arial" pitchFamily="34" charset="0"/>
            </a:endParaRP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714356"/>
            <a:ext cx="8501090" cy="6143644"/>
          </a:xfrm>
        </p:spPr>
        <p:txBody>
          <a:bodyPr>
            <a:noAutofit/>
          </a:bodyPr>
          <a:lstStyle/>
          <a:p>
            <a:pPr>
              <a:buNone/>
            </a:pPr>
            <a:r>
              <a:rPr lang="ru-RU" sz="2000" b="1" dirty="0" smtClean="0"/>
              <a:t>Учебно-тематический план</a:t>
            </a:r>
            <a:endParaRPr lang="ru-RU" sz="2000" dirty="0" smtClean="0"/>
          </a:p>
          <a:p>
            <a:pPr>
              <a:buNone/>
            </a:pPr>
            <a:r>
              <a:rPr lang="ru-RU" sz="2000" b="1" dirty="0" smtClean="0"/>
              <a:t>1 год обучения</a:t>
            </a:r>
            <a:endParaRPr lang="ru-RU" sz="2000" dirty="0" smtClean="0"/>
          </a:p>
          <a:p>
            <a:pPr>
              <a:buNone/>
            </a:pPr>
            <a:r>
              <a:rPr lang="ru-RU" sz="2000" dirty="0" smtClean="0"/>
              <a:t>1.Знакомство с оригами, свойство бумаги</a:t>
            </a:r>
          </a:p>
          <a:p>
            <a:pPr>
              <a:buNone/>
            </a:pPr>
            <a:r>
              <a:rPr lang="ru-RU" sz="2000" dirty="0" smtClean="0"/>
              <a:t>2.Знакомство с условными знаками и приёмами оригами</a:t>
            </a:r>
          </a:p>
          <a:p>
            <a:pPr>
              <a:buNone/>
            </a:pPr>
            <a:r>
              <a:rPr lang="ru-RU" sz="2000" dirty="0" smtClean="0"/>
              <a:t>3.Бумага. Учимся складывать и резать.</a:t>
            </a:r>
          </a:p>
          <a:p>
            <a:pPr>
              <a:buNone/>
            </a:pPr>
            <a:r>
              <a:rPr lang="ru-RU" sz="2000" dirty="0" smtClean="0"/>
              <a:t>4.Базовая форма «Книжечка»                    </a:t>
            </a:r>
          </a:p>
          <a:p>
            <a:pPr>
              <a:buNone/>
            </a:pPr>
            <a:r>
              <a:rPr lang="ru-RU" sz="2000" dirty="0" smtClean="0"/>
              <a:t>5.Базовая форма «Треугольник»               </a:t>
            </a:r>
          </a:p>
          <a:p>
            <a:pPr>
              <a:buNone/>
            </a:pPr>
            <a:r>
              <a:rPr lang="ru-RU" sz="2000" dirty="0" smtClean="0"/>
              <a:t>6.Базовая форма «Воздушный змей»        </a:t>
            </a:r>
          </a:p>
          <a:p>
            <a:pPr>
              <a:buNone/>
            </a:pPr>
            <a:r>
              <a:rPr lang="ru-RU" sz="2000" dirty="0" smtClean="0"/>
              <a:t>7.Базовая форма «Конфетка»                    </a:t>
            </a:r>
          </a:p>
          <a:p>
            <a:pPr>
              <a:buNone/>
            </a:pPr>
            <a:r>
              <a:rPr lang="ru-RU" sz="2000" dirty="0" smtClean="0"/>
              <a:t>8.Базовая форма «Дверь»                          </a:t>
            </a:r>
          </a:p>
          <a:p>
            <a:pPr>
              <a:buNone/>
            </a:pPr>
            <a:r>
              <a:rPr lang="ru-RU" sz="2000" dirty="0" smtClean="0"/>
              <a:t>9.Базовая форма «Блинчик»                      </a:t>
            </a:r>
          </a:p>
          <a:p>
            <a:pPr>
              <a:buNone/>
            </a:pPr>
            <a:r>
              <a:rPr lang="ru-RU" sz="2000" dirty="0" smtClean="0"/>
              <a:t>10.Ёлка. </a:t>
            </a:r>
          </a:p>
          <a:p>
            <a:pPr>
              <a:buNone/>
            </a:pPr>
            <a:r>
              <a:rPr lang="ru-RU" sz="2000" dirty="0" smtClean="0"/>
              <a:t>11.Колоски.                                                  </a:t>
            </a:r>
          </a:p>
          <a:p>
            <a:pPr>
              <a:buNone/>
            </a:pPr>
            <a:r>
              <a:rPr lang="ru-RU" sz="2000" dirty="0" smtClean="0"/>
              <a:t>12.Цветок </a:t>
            </a:r>
          </a:p>
          <a:p>
            <a:pPr>
              <a:buNone/>
            </a:pPr>
            <a:r>
              <a:rPr lang="ru-RU" sz="2000" dirty="0" smtClean="0"/>
              <a:t>13.Итоговое занятие. </a:t>
            </a:r>
          </a:p>
          <a:p>
            <a:pPr>
              <a:buNone/>
            </a:pPr>
            <a:r>
              <a:rPr lang="ru-RU" sz="2000" dirty="0" smtClean="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357166"/>
            <a:ext cx="7429552" cy="5929354"/>
          </a:xfrm>
        </p:spPr>
        <p:txBody>
          <a:bodyPr>
            <a:noAutofit/>
          </a:bodyPr>
          <a:lstStyle/>
          <a:p>
            <a:pPr>
              <a:buNone/>
            </a:pPr>
            <a:r>
              <a:rPr lang="ru-RU" sz="2000" b="1" dirty="0" smtClean="0"/>
              <a:t>2 – </a:t>
            </a:r>
            <a:r>
              <a:rPr lang="ru-RU" sz="2000" b="1" dirty="0" err="1" smtClean="0"/>
              <a:t>й</a:t>
            </a:r>
            <a:r>
              <a:rPr lang="ru-RU" sz="2000" b="1" dirty="0" smtClean="0"/>
              <a:t>  год обучения</a:t>
            </a:r>
            <a:endParaRPr lang="ru-RU" sz="2000" dirty="0" smtClean="0"/>
          </a:p>
          <a:p>
            <a:pPr>
              <a:buNone/>
            </a:pPr>
            <a:r>
              <a:rPr lang="ru-RU" sz="2000" dirty="0" smtClean="0"/>
              <a:t>1. История об оригами.</a:t>
            </a:r>
          </a:p>
          <a:p>
            <a:pPr>
              <a:buNone/>
            </a:pPr>
            <a:r>
              <a:rPr lang="ru-RU" sz="2000" dirty="0" smtClean="0"/>
              <a:t>2.Базовая форма «воздушный змей» </a:t>
            </a:r>
          </a:p>
          <a:p>
            <a:pPr>
              <a:buNone/>
            </a:pPr>
            <a:r>
              <a:rPr lang="ru-RU" sz="2000" dirty="0" smtClean="0"/>
              <a:t>3.Базовая форма « Двойной треугольник» </a:t>
            </a:r>
          </a:p>
          <a:p>
            <a:pPr>
              <a:buNone/>
            </a:pPr>
            <a:r>
              <a:rPr lang="ru-RU" sz="2000" dirty="0" smtClean="0"/>
              <a:t>4.Составление  цветочной композиции.  </a:t>
            </a:r>
          </a:p>
          <a:p>
            <a:pPr>
              <a:buNone/>
            </a:pPr>
            <a:r>
              <a:rPr lang="ru-RU" sz="2000" dirty="0" smtClean="0"/>
              <a:t>5.Рождественский чулок.</a:t>
            </a:r>
          </a:p>
          <a:p>
            <a:pPr>
              <a:buNone/>
            </a:pPr>
            <a:r>
              <a:rPr lang="ru-RU" sz="2000" dirty="0" smtClean="0"/>
              <a:t>6.Базовая форма « Двойной квадрат</a:t>
            </a:r>
          </a:p>
          <a:p>
            <a:pPr>
              <a:buNone/>
            </a:pPr>
            <a:r>
              <a:rPr lang="ru-RU" sz="2000" dirty="0" smtClean="0"/>
              <a:t>7.Пальчиковый театр «Колобок»</a:t>
            </a:r>
          </a:p>
          <a:p>
            <a:pPr>
              <a:buNone/>
            </a:pPr>
            <a:r>
              <a:rPr lang="ru-RU" sz="2000" dirty="0" smtClean="0"/>
              <a:t>8.Базовая форма   «Рыбы «        </a:t>
            </a:r>
          </a:p>
          <a:p>
            <a:pPr>
              <a:buNone/>
            </a:pPr>
            <a:r>
              <a:rPr lang="ru-RU" sz="2000" dirty="0" smtClean="0"/>
              <a:t>9.Композиция «На дне морском»    </a:t>
            </a:r>
          </a:p>
          <a:p>
            <a:pPr>
              <a:buNone/>
            </a:pPr>
            <a:r>
              <a:rPr lang="ru-RU" sz="2000" dirty="0" smtClean="0"/>
              <a:t>10.Базовая форма «Конверт»           </a:t>
            </a:r>
          </a:p>
          <a:p>
            <a:pPr>
              <a:buNone/>
            </a:pPr>
            <a:r>
              <a:rPr lang="ru-RU" sz="2000" dirty="0" smtClean="0"/>
              <a:t>11.Базовая форма «Дверь»               </a:t>
            </a:r>
          </a:p>
          <a:p>
            <a:pPr>
              <a:buNone/>
            </a:pPr>
            <a:r>
              <a:rPr lang="ru-RU" sz="2000" dirty="0" smtClean="0"/>
              <a:t>12.Пальчиковый театр «Репка»</a:t>
            </a:r>
          </a:p>
          <a:p>
            <a:pPr>
              <a:buNone/>
            </a:pPr>
            <a:r>
              <a:rPr lang="ru-RU" sz="2000" dirty="0" smtClean="0"/>
              <a:t>13.Весенняя композиция.      </a:t>
            </a:r>
          </a:p>
          <a:p>
            <a:pPr>
              <a:buNone/>
            </a:pPr>
            <a:r>
              <a:rPr lang="ru-RU" sz="2000" dirty="0" smtClean="0"/>
              <a:t>14.Оформление выставки.</a:t>
            </a:r>
            <a:endParaRPr lang="ru-RU"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142852"/>
            <a:ext cx="8062912" cy="1752600"/>
          </a:xfrm>
        </p:spPr>
        <p:txBody>
          <a:bodyPr>
            <a:normAutofit fontScale="25000" lnSpcReduction="20000"/>
          </a:bodyPr>
          <a:lstStyle/>
          <a:p>
            <a:pPr algn="l"/>
            <a:r>
              <a:rPr lang="ru-RU" sz="8000" b="1" dirty="0" smtClean="0">
                <a:solidFill>
                  <a:schemeClr val="tx1"/>
                </a:solidFill>
              </a:rPr>
              <a:t>В основе любой поделки лежит определённая заготовка – базовая форма </a:t>
            </a:r>
          </a:p>
          <a:p>
            <a:pPr algn="l"/>
            <a:r>
              <a:rPr lang="ru-RU" sz="8000" b="1" dirty="0" smtClean="0">
                <a:solidFill>
                  <a:schemeClr val="tx1"/>
                </a:solidFill>
              </a:rPr>
              <a:t>Каждая форма имеет своё название. Умение складывать базовые формы позволит ребёнку быстрее ориентироваться в изготовлении любой фигурки Базовые формы оригами</a:t>
            </a:r>
          </a:p>
          <a:p>
            <a:pPr algn="l"/>
            <a:r>
              <a:rPr lang="ru-RU" sz="8000" b="1" dirty="0" smtClean="0">
                <a:solidFill>
                  <a:schemeClr val="tx1"/>
                </a:solidFill>
              </a:rPr>
              <a:t>и усвоить приёмы её конструирования.</a:t>
            </a:r>
          </a:p>
          <a:p>
            <a:pPr algn="ctr"/>
            <a:r>
              <a:rPr lang="ru-RU" sz="8000" b="1" dirty="0" smtClean="0">
                <a:solidFill>
                  <a:schemeClr val="tx1"/>
                </a:solidFill>
              </a:rPr>
              <a:t>Общие правила при обучении технике оригами.</a:t>
            </a:r>
          </a:p>
          <a:p>
            <a:pPr algn="l"/>
            <a:r>
              <a:rPr lang="ru-RU" sz="8000" b="1" dirty="0" smtClean="0">
                <a:solidFill>
                  <a:schemeClr val="tx1"/>
                </a:solidFill>
              </a:rPr>
              <a:t>1. Заготовка должна иметь точно квадратную форму.</a:t>
            </a:r>
          </a:p>
          <a:p>
            <a:pPr algn="l"/>
            <a:r>
              <a:rPr lang="ru-RU" sz="8000" b="1" dirty="0" smtClean="0">
                <a:solidFill>
                  <a:schemeClr val="tx1"/>
                </a:solidFill>
              </a:rPr>
              <a:t>2. Бумага для поделок должна быть тонкой, упругой, хорошо сгибаться, цветной.</a:t>
            </a:r>
          </a:p>
          <a:p>
            <a:pPr algn="l"/>
            <a:r>
              <a:rPr lang="ru-RU" sz="8000" b="1" dirty="0" smtClean="0">
                <a:solidFill>
                  <a:schemeClr val="tx1"/>
                </a:solidFill>
              </a:rPr>
              <a:t>3. Показ изготовления производиться на столе или на доске. Заготовка для показа должна быть в 2 раза больше, чем у детей.</a:t>
            </a:r>
          </a:p>
          <a:p>
            <a:pPr algn="l"/>
            <a:r>
              <a:rPr lang="ru-RU" sz="8000" b="1" dirty="0" smtClean="0">
                <a:solidFill>
                  <a:schemeClr val="tx1"/>
                </a:solidFill>
              </a:rPr>
              <a:t>4. При показе не должно быть лишних поворотов и переворотов изделия.</a:t>
            </a:r>
          </a:p>
          <a:p>
            <a:pPr algn="l"/>
            <a:r>
              <a:rPr lang="ru-RU" sz="8000" b="1" dirty="0" smtClean="0">
                <a:solidFill>
                  <a:schemeClr val="tx1"/>
                </a:solidFill>
              </a:rPr>
              <a:t>5. Обучение складыванию каждой поделки должно быть поэтапным: показ одного приёма – выполнение детьми, показ второго – выполнение детьми.</a:t>
            </a:r>
          </a:p>
          <a:p>
            <a:pPr algn="l"/>
            <a:r>
              <a:rPr lang="ru-RU" sz="8000" b="1" dirty="0" smtClean="0">
                <a:solidFill>
                  <a:schemeClr val="tx1"/>
                </a:solidFill>
              </a:rPr>
              <a:t>6. Линии сгиба изделия должны тщательно разглаживаться.</a:t>
            </a:r>
          </a:p>
          <a:p>
            <a:pPr algn="l"/>
            <a:r>
              <a:rPr lang="ru-RU" sz="8000" b="1" dirty="0" smtClean="0">
                <a:solidFill>
                  <a:schemeClr val="tx1"/>
                </a:solidFill>
              </a:rPr>
              <a:t>7. Совмещение сторон и углов в процессе складывания должно быть точным.</a:t>
            </a:r>
          </a:p>
          <a:p>
            <a:pPr algn="l"/>
            <a:r>
              <a:rPr lang="ru-RU" sz="8000" b="1" dirty="0" smtClean="0">
                <a:solidFill>
                  <a:schemeClr val="tx1"/>
                </a:solidFill>
              </a:rPr>
              <a:t>8. После того, как игрушка будет полностью готова, необходимо повторить приёмы складывания. В итоге ребёнок должен уметь самостоятельно изготовить поделку от начала до конца.</a:t>
            </a:r>
          </a:p>
          <a:p>
            <a:pPr algn="l"/>
            <a:endParaRPr lang="ru-RU"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28596" y="928670"/>
            <a:ext cx="8062912" cy="1752600"/>
          </a:xfrm>
        </p:spPr>
        <p:txBody>
          <a:bodyPr>
            <a:noAutofit/>
          </a:bodyPr>
          <a:lstStyle/>
          <a:p>
            <a:pPr algn="l"/>
            <a:r>
              <a:rPr lang="ru-RU" sz="2000" dirty="0" smtClean="0">
                <a:solidFill>
                  <a:schemeClr val="accent2">
                    <a:lumMod val="60000"/>
                    <a:lumOff val="40000"/>
                  </a:schemeClr>
                </a:solidFill>
              </a:rPr>
              <a:t>2 этап – Практическая деятельность по решению проблемы. Работу проводила в 4 этапа:</a:t>
            </a:r>
          </a:p>
          <a:p>
            <a:pPr marL="457200" indent="-457200" algn="l">
              <a:buAutoNum type="arabicPeriod"/>
            </a:pPr>
            <a:r>
              <a:rPr lang="ru-RU" sz="2000" b="1" dirty="0" smtClean="0"/>
              <a:t>Ознакомление со свойствами бумаги</a:t>
            </a:r>
          </a:p>
          <a:p>
            <a:pPr marL="457200" indent="-457200" algn="l">
              <a:buAutoNum type="arabicPeriod"/>
            </a:pPr>
            <a:r>
              <a:rPr lang="ru-RU" sz="2000" b="1" dirty="0" smtClean="0"/>
              <a:t>Ориентировка в пространстве на квадратном листе бумаги.</a:t>
            </a:r>
          </a:p>
          <a:p>
            <a:pPr marL="457200" indent="-457200" algn="l">
              <a:buFont typeface="Wingdings 2"/>
              <a:buAutoNum type="arabicPeriod"/>
            </a:pPr>
            <a:r>
              <a:rPr lang="ru-RU" sz="2000" b="1" dirty="0" smtClean="0"/>
              <a:t>Изготовление простейших игрушек.</a:t>
            </a:r>
            <a:endParaRPr lang="ru-RU" sz="2000" dirty="0" smtClean="0"/>
          </a:p>
          <a:p>
            <a:pPr marL="457200" indent="-457200" algn="l">
              <a:buFont typeface="Wingdings 2"/>
              <a:buAutoNum type="arabicPeriod"/>
            </a:pPr>
            <a:r>
              <a:rPr lang="ru-RU" sz="2000" b="1" dirty="0" smtClean="0"/>
              <a:t>Изготовление сложных игрушек.</a:t>
            </a:r>
          </a:p>
          <a:p>
            <a:pPr marL="457200" indent="-457200" algn="l"/>
            <a:endParaRPr lang="ru-RU" sz="20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Uzver\Desktop\новые 2014\SDC15009.JPG"/>
          <p:cNvPicPr>
            <a:picLocks noGrp="1"/>
          </p:cNvPicPr>
          <p:nvPr>
            <p:ph idx="1"/>
          </p:nvPr>
        </p:nvPicPr>
        <p:blipFill>
          <a:blip r:embed="rId2" cstate="print"/>
          <a:srcRect/>
          <a:stretch>
            <a:fillRect/>
          </a:stretch>
        </p:blipFill>
        <p:spPr bwMode="auto">
          <a:xfrm>
            <a:off x="0" y="428604"/>
            <a:ext cx="3898416" cy="2988234"/>
          </a:xfrm>
          <a:prstGeom prst="rect">
            <a:avLst/>
          </a:prstGeom>
          <a:noFill/>
          <a:ln w="9525">
            <a:noFill/>
            <a:miter lim="800000"/>
            <a:headEnd/>
            <a:tailEnd/>
          </a:ln>
        </p:spPr>
      </p:pic>
      <p:pic>
        <p:nvPicPr>
          <p:cNvPr id="5" name="Рисунок 4" descr="C:\Users\Uzver\Desktop\новые 2014\SDC15014.JPG"/>
          <p:cNvPicPr/>
          <p:nvPr/>
        </p:nvPicPr>
        <p:blipFill>
          <a:blip r:embed="rId3" cstate="print"/>
          <a:srcRect/>
          <a:stretch>
            <a:fillRect/>
          </a:stretch>
        </p:blipFill>
        <p:spPr bwMode="auto">
          <a:xfrm>
            <a:off x="4143372" y="3357562"/>
            <a:ext cx="4684725" cy="337066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Uzver\Desktop\новые 2014\SDC15066.JPG"/>
          <p:cNvPicPr>
            <a:picLocks noGrp="1"/>
          </p:cNvPicPr>
          <p:nvPr>
            <p:ph idx="1"/>
          </p:nvPr>
        </p:nvPicPr>
        <p:blipFill>
          <a:blip r:embed="rId2" cstate="print"/>
          <a:srcRect/>
          <a:stretch>
            <a:fillRect/>
          </a:stretch>
        </p:blipFill>
        <p:spPr bwMode="auto">
          <a:xfrm>
            <a:off x="142845" y="214290"/>
            <a:ext cx="4500594" cy="3286148"/>
          </a:xfrm>
          <a:prstGeom prst="rect">
            <a:avLst/>
          </a:prstGeom>
          <a:noFill/>
          <a:ln w="9525">
            <a:noFill/>
            <a:miter lim="800000"/>
            <a:headEnd/>
            <a:tailEnd/>
          </a:ln>
        </p:spPr>
      </p:pic>
      <p:pic>
        <p:nvPicPr>
          <p:cNvPr id="5" name="Рисунок 4" descr="C:\Users\Uzver\Desktop\новые 2014\SDC15072.JPG"/>
          <p:cNvPicPr/>
          <p:nvPr/>
        </p:nvPicPr>
        <p:blipFill>
          <a:blip r:embed="rId3" cstate="print"/>
          <a:srcRect/>
          <a:stretch>
            <a:fillRect/>
          </a:stretch>
        </p:blipFill>
        <p:spPr bwMode="auto">
          <a:xfrm>
            <a:off x="4500562" y="3571876"/>
            <a:ext cx="4500594" cy="328612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Uzver\Desktop\новые 2014\SDC15073.JPG"/>
          <p:cNvPicPr>
            <a:picLocks noGrp="1"/>
          </p:cNvPicPr>
          <p:nvPr>
            <p:ph idx="1"/>
          </p:nvPr>
        </p:nvPicPr>
        <p:blipFill>
          <a:blip r:embed="rId2" cstate="print"/>
          <a:srcRect/>
          <a:stretch>
            <a:fillRect/>
          </a:stretch>
        </p:blipFill>
        <p:spPr bwMode="auto">
          <a:xfrm>
            <a:off x="142844" y="0"/>
            <a:ext cx="4755672" cy="3345424"/>
          </a:xfrm>
          <a:prstGeom prst="rect">
            <a:avLst/>
          </a:prstGeom>
          <a:noFill/>
          <a:ln w="9525">
            <a:noFill/>
            <a:miter lim="800000"/>
            <a:headEnd/>
            <a:tailEnd/>
          </a:ln>
        </p:spPr>
      </p:pic>
      <p:pic>
        <p:nvPicPr>
          <p:cNvPr id="5" name="Рисунок 4" descr="C:\Users\Uzver\Desktop\новые 2014\SDC15071.JPG"/>
          <p:cNvPicPr/>
          <p:nvPr/>
        </p:nvPicPr>
        <p:blipFill>
          <a:blip r:embed="rId3" cstate="print"/>
          <a:srcRect/>
          <a:stretch>
            <a:fillRect/>
          </a:stretch>
        </p:blipFill>
        <p:spPr bwMode="auto">
          <a:xfrm>
            <a:off x="4643438" y="3429000"/>
            <a:ext cx="4500562" cy="3429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0034" y="1214422"/>
            <a:ext cx="7889108" cy="4250554"/>
          </a:xfrm>
        </p:spPr>
        <p:txBody>
          <a:bodyPr>
            <a:normAutofit/>
          </a:bodyPr>
          <a:lstStyle/>
          <a:p>
            <a:r>
              <a:rPr lang="ru-RU" b="1" dirty="0" smtClean="0">
                <a:solidFill>
                  <a:schemeClr val="tx1"/>
                </a:solidFill>
              </a:rPr>
              <a:t>Таинственный мир превращенья бумаги,</a:t>
            </a:r>
          </a:p>
          <a:p>
            <a:r>
              <a:rPr lang="ru-RU" b="1" dirty="0" smtClean="0">
                <a:solidFill>
                  <a:schemeClr val="tx1"/>
                </a:solidFill>
              </a:rPr>
              <a:t>Здесь все чародеи, волшебники, маги,</a:t>
            </a:r>
          </a:p>
          <a:p>
            <a:r>
              <a:rPr lang="ru-RU" b="1" dirty="0" smtClean="0">
                <a:solidFill>
                  <a:schemeClr val="tx1"/>
                </a:solidFill>
              </a:rPr>
              <a:t>Творят они сказки своими руками,</a:t>
            </a:r>
          </a:p>
          <a:p>
            <a:r>
              <a:rPr lang="ru-RU" b="1" dirty="0" smtClean="0">
                <a:solidFill>
                  <a:schemeClr val="tx1"/>
                </a:solidFill>
              </a:rPr>
              <a:t>И мир тот волшебный зовут Оригами.</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Uzver\Desktop\новые 2014\SDC15070.JPG"/>
          <p:cNvPicPr>
            <a:picLocks noGrp="1"/>
          </p:cNvPicPr>
          <p:nvPr>
            <p:ph idx="1"/>
          </p:nvPr>
        </p:nvPicPr>
        <p:blipFill>
          <a:blip r:embed="rId2" cstate="print"/>
          <a:srcRect/>
          <a:stretch>
            <a:fillRect/>
          </a:stretch>
        </p:blipFill>
        <p:spPr bwMode="auto">
          <a:xfrm>
            <a:off x="214282" y="0"/>
            <a:ext cx="4041292" cy="2488168"/>
          </a:xfrm>
          <a:prstGeom prst="rect">
            <a:avLst/>
          </a:prstGeom>
          <a:noFill/>
          <a:ln w="9525">
            <a:noFill/>
            <a:miter lim="800000"/>
            <a:headEnd/>
            <a:tailEnd/>
          </a:ln>
        </p:spPr>
      </p:pic>
      <p:pic>
        <p:nvPicPr>
          <p:cNvPr id="5" name="Рисунок 4" descr="C:\Users\Uzver\Desktop\новые 2014\SDC15069.JPG"/>
          <p:cNvPicPr/>
          <p:nvPr/>
        </p:nvPicPr>
        <p:blipFill>
          <a:blip r:embed="rId3" cstate="print"/>
          <a:srcRect/>
          <a:stretch>
            <a:fillRect/>
          </a:stretch>
        </p:blipFill>
        <p:spPr bwMode="auto">
          <a:xfrm>
            <a:off x="4500562" y="1857364"/>
            <a:ext cx="4256097" cy="3299230"/>
          </a:xfrm>
          <a:prstGeom prst="rect">
            <a:avLst/>
          </a:prstGeom>
          <a:noFill/>
          <a:ln w="9525">
            <a:noFill/>
            <a:miter lim="800000"/>
            <a:headEnd/>
            <a:tailEnd/>
          </a:ln>
        </p:spPr>
      </p:pic>
      <p:pic>
        <p:nvPicPr>
          <p:cNvPr id="6" name="Рисунок 5" descr="C:\Users\Uzver\Desktop\новые 2014\SDC15080.JPG"/>
          <p:cNvPicPr/>
          <p:nvPr/>
        </p:nvPicPr>
        <p:blipFill>
          <a:blip r:embed="rId4" cstate="print"/>
          <a:srcRect/>
          <a:stretch>
            <a:fillRect/>
          </a:stretch>
        </p:blipFill>
        <p:spPr bwMode="auto">
          <a:xfrm rot="5400000">
            <a:off x="336519" y="2949573"/>
            <a:ext cx="3756054" cy="314327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Uzver\Desktop\новые 2014\SDC14890.JPG"/>
          <p:cNvPicPr>
            <a:picLocks noGrp="1"/>
          </p:cNvPicPr>
          <p:nvPr>
            <p:ph idx="1"/>
          </p:nvPr>
        </p:nvPicPr>
        <p:blipFill>
          <a:blip r:embed="rId2" cstate="print"/>
          <a:srcRect/>
          <a:stretch>
            <a:fillRect/>
          </a:stretch>
        </p:blipFill>
        <p:spPr bwMode="auto">
          <a:xfrm>
            <a:off x="285720" y="214290"/>
            <a:ext cx="4112730" cy="3059672"/>
          </a:xfrm>
          <a:prstGeom prst="rect">
            <a:avLst/>
          </a:prstGeom>
          <a:noFill/>
          <a:ln w="9525">
            <a:noFill/>
            <a:miter lim="800000"/>
            <a:headEnd/>
            <a:tailEnd/>
          </a:ln>
        </p:spPr>
      </p:pic>
      <p:pic>
        <p:nvPicPr>
          <p:cNvPr id="5" name="Рисунок 4" descr="C:\Users\Uzver\Desktop\новые 2014\SDC15079.JPG"/>
          <p:cNvPicPr/>
          <p:nvPr/>
        </p:nvPicPr>
        <p:blipFill>
          <a:blip r:embed="rId3" cstate="print"/>
          <a:srcRect/>
          <a:stretch>
            <a:fillRect/>
          </a:stretch>
        </p:blipFill>
        <p:spPr bwMode="auto">
          <a:xfrm>
            <a:off x="4429124" y="3286124"/>
            <a:ext cx="4541849" cy="3442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Uzver\Desktop\новые 2014\SDC15086.JPG"/>
          <p:cNvPicPr>
            <a:picLocks noGrp="1"/>
          </p:cNvPicPr>
          <p:nvPr>
            <p:ph idx="1"/>
          </p:nvPr>
        </p:nvPicPr>
        <p:blipFill>
          <a:blip r:embed="rId2" cstate="print"/>
          <a:srcRect/>
          <a:stretch>
            <a:fillRect/>
          </a:stretch>
        </p:blipFill>
        <p:spPr bwMode="auto">
          <a:xfrm>
            <a:off x="214282" y="285728"/>
            <a:ext cx="4572032" cy="3214686"/>
          </a:xfrm>
          <a:prstGeom prst="rect">
            <a:avLst/>
          </a:prstGeom>
          <a:noFill/>
          <a:ln w="9525">
            <a:noFill/>
            <a:miter lim="800000"/>
            <a:headEnd/>
            <a:tailEnd/>
          </a:ln>
        </p:spPr>
      </p:pic>
      <p:pic>
        <p:nvPicPr>
          <p:cNvPr id="5" name="Рисунок 4" descr="C:\Users\Uzver\Desktop\новые 2014\SDC15066.JPG"/>
          <p:cNvPicPr/>
          <p:nvPr/>
        </p:nvPicPr>
        <p:blipFill>
          <a:blip r:embed="rId3" cstate="print"/>
          <a:srcRect/>
          <a:stretch>
            <a:fillRect/>
          </a:stretch>
        </p:blipFill>
        <p:spPr bwMode="auto">
          <a:xfrm>
            <a:off x="4857752" y="3571876"/>
            <a:ext cx="4286248" cy="328612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pPr algn="l"/>
            <a:r>
              <a:rPr lang="ru-RU" sz="3200" dirty="0" smtClean="0">
                <a:solidFill>
                  <a:schemeClr val="accent2">
                    <a:lumMod val="60000"/>
                    <a:lumOff val="40000"/>
                  </a:schemeClr>
                </a:solidFill>
              </a:rPr>
              <a:t>3 этап – Анализ проектной деятельности и оценка результатов.	</a:t>
            </a:r>
          </a:p>
          <a:p>
            <a:endParaRPr lang="ru-RU" sz="3200" dirty="0" smtClean="0"/>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214290"/>
            <a:ext cx="8062912" cy="1470025"/>
          </a:xfrm>
        </p:spPr>
        <p:txBody>
          <a:bodyPr/>
          <a:lstStyle/>
          <a:p>
            <a:pPr algn="l"/>
            <a:r>
              <a:rPr lang="ru-RU" b="1" dirty="0" smtClean="0"/>
              <a:t>Результат:</a:t>
            </a:r>
            <a:endParaRPr lang="ru-RU" b="1" dirty="0"/>
          </a:p>
        </p:txBody>
      </p:sp>
      <p:sp>
        <p:nvSpPr>
          <p:cNvPr id="3" name="Подзаголовок 2"/>
          <p:cNvSpPr>
            <a:spLocks noGrp="1"/>
          </p:cNvSpPr>
          <p:nvPr>
            <p:ph type="subTitle" idx="1"/>
          </p:nvPr>
        </p:nvSpPr>
        <p:spPr>
          <a:xfrm>
            <a:off x="428596" y="1857364"/>
            <a:ext cx="8501122" cy="2000264"/>
          </a:xfrm>
        </p:spPr>
        <p:txBody>
          <a:bodyPr>
            <a:normAutofit fontScale="25000" lnSpcReduction="20000"/>
          </a:bodyPr>
          <a:lstStyle/>
          <a:p>
            <a:pPr algn="l"/>
            <a:r>
              <a:rPr lang="ru-RU" sz="8000" b="1" dirty="0" smtClean="0"/>
              <a:t>В своей работе я последовательно использую систему “от простого к сложному”. После того, как дети освоили технику выполнения поделок на основе пооперационных карт, я веду схемы.</a:t>
            </a:r>
          </a:p>
          <a:p>
            <a:pPr algn="l"/>
            <a:r>
              <a:rPr lang="ru-RU" sz="8000" b="1" dirty="0" smtClean="0"/>
              <a:t>Манипуляции с обыкновенным листом бумаги, позволяющие без клея и ножниц выполнить огромное число фигурок - от элементарных складных конвертов до сложных композиций - вызывают постоянный интерес у детей.</a:t>
            </a:r>
          </a:p>
          <a:p>
            <a:pPr algn="l"/>
            <a:r>
              <a:rPr lang="ru-RU" sz="8000" b="1" dirty="0" smtClean="0"/>
              <a:t>Приобретя некоторый тренинг в выполнении простейших предметов, мы с детьми научимся делать пальчиковый театр создавать бумажные игрушки. Если ребенок занимается оригами, то одновременно с радостью творчества он получает дополнительный тренинг кистей и пальцев рук, ведь их сила автоматически возрастает, когда ребенок складывает и сгибает листы бумаги, разглаживает заготовки и расправляет полученные модели.</a:t>
            </a:r>
          </a:p>
          <a:p>
            <a:pPr algn="l"/>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0bf693fbffd5.gif"/>
          <p:cNvPicPr>
            <a:picLocks noChangeAspect="1"/>
          </p:cNvPicPr>
          <p:nvPr/>
        </p:nvPicPr>
        <p:blipFill>
          <a:blip r:embed="rId2"/>
          <a:stretch>
            <a:fillRect/>
          </a:stretch>
        </p:blipFill>
        <p:spPr>
          <a:xfrm>
            <a:off x="0" y="0"/>
            <a:ext cx="9144000" cy="6858000"/>
          </a:xfrm>
          <a:prstGeom prst="rect">
            <a:avLst/>
          </a:prstGeom>
        </p:spPr>
      </p:pic>
      <p:sp>
        <p:nvSpPr>
          <p:cNvPr id="5" name="Прямоугольник 4"/>
          <p:cNvSpPr/>
          <p:nvPr/>
        </p:nvSpPr>
        <p:spPr>
          <a:xfrm>
            <a:off x="4214810" y="2071678"/>
            <a:ext cx="4572000" cy="1446550"/>
          </a:xfrm>
          <a:prstGeom prst="rect">
            <a:avLst/>
          </a:prstGeom>
        </p:spPr>
        <p:txBody>
          <a:bodyPr>
            <a:spAutoFit/>
          </a:bodyPr>
          <a:lstStyle/>
          <a:p>
            <a:pPr algn="ctr"/>
            <a:r>
              <a:rPr lang="ru-RU" sz="4400" b="1" i="1" dirty="0" smtClean="0">
                <a:ln w="1905"/>
                <a:solidFill>
                  <a:srgbClr val="FF0000"/>
                </a:solidFill>
                <a:effectLst>
                  <a:innerShdw blurRad="69850" dist="43180" dir="5400000">
                    <a:srgbClr val="000000">
                      <a:alpha val="65000"/>
                    </a:srgbClr>
                  </a:innerShdw>
                </a:effectLst>
              </a:rPr>
              <a:t>за</a:t>
            </a:r>
          </a:p>
          <a:p>
            <a:pPr algn="ctr"/>
            <a:r>
              <a:rPr lang="ru-RU" sz="4400" b="1" i="1" dirty="0" smtClean="0">
                <a:ln w="1905"/>
                <a:solidFill>
                  <a:srgbClr val="FF0000"/>
                </a:solidFill>
                <a:effectLst>
                  <a:innerShdw blurRad="69850" dist="43180" dir="5400000">
                    <a:srgbClr val="000000">
                      <a:alpha val="65000"/>
                    </a:srgbClr>
                  </a:innerShdw>
                </a:effectLst>
              </a:rPr>
              <a:t> внимание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57166"/>
            <a:ext cx="9001156" cy="4572032"/>
          </a:xfrm>
        </p:spPr>
        <p:txBody>
          <a:bodyPr>
            <a:normAutofit/>
          </a:bodyPr>
          <a:lstStyle/>
          <a:p>
            <a:pPr algn="l"/>
            <a:r>
              <a:rPr lang="ru-RU" b="1" dirty="0" smtClean="0"/>
              <a:t>Участники прое</a:t>
            </a:r>
            <a:r>
              <a:rPr lang="ru-RU" b="1" i="1" dirty="0" smtClean="0"/>
              <a:t>кта: </a:t>
            </a:r>
            <a:r>
              <a:rPr lang="ru-RU" sz="2800" b="1" dirty="0" smtClean="0">
                <a:solidFill>
                  <a:schemeClr val="tx1"/>
                </a:solidFill>
              </a:rPr>
              <a:t>воспитанники  группы «Фантазеры», родители воспитанников, воспитатели группы, учитель-логопед.</a:t>
            </a:r>
            <a:r>
              <a:rPr lang="ru-RU" dirty="0" smtClean="0"/>
              <a:t/>
            </a:r>
            <a:br>
              <a:rPr lang="ru-RU" dirty="0" smtClean="0"/>
            </a:br>
            <a:endParaRPr lang="ru-RU"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1214422"/>
            <a:ext cx="8062912" cy="1470025"/>
          </a:xfrm>
        </p:spPr>
        <p:txBody>
          <a:bodyPr>
            <a:normAutofit fontScale="90000"/>
          </a:bodyPr>
          <a:lstStyle/>
          <a:p>
            <a:pPr algn="l"/>
            <a:r>
              <a:rPr lang="ru-RU" b="1" dirty="0" smtClean="0"/>
              <a:t>Срок реализации</a:t>
            </a:r>
            <a:r>
              <a:rPr lang="ru-RU" dirty="0" smtClean="0"/>
              <a:t>:        </a:t>
            </a:r>
            <a:r>
              <a:rPr lang="ru-RU" sz="3100" dirty="0" smtClean="0"/>
              <a:t>сентябрь 2013 – апрель </a:t>
            </a:r>
            <a:r>
              <a:rPr lang="ru-RU" sz="3100" dirty="0" smtClean="0"/>
              <a:t>2015год</a:t>
            </a:r>
            <a:r>
              <a:rPr lang="ru-RU" sz="3100" dirty="0" smtClean="0"/>
              <a:t>.</a:t>
            </a:r>
            <a:r>
              <a:rPr lang="ru-RU" dirty="0" smtClean="0"/>
              <a:t/>
            </a:r>
            <a:br>
              <a:rPr lang="ru-RU" dirty="0" smtClean="0"/>
            </a:b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7143776"/>
          </a:xfrm>
        </p:spPr>
        <p:txBody>
          <a:bodyPr>
            <a:normAutofit/>
          </a:bodyPr>
          <a:lstStyle/>
          <a:p>
            <a:pPr algn="l"/>
            <a:r>
              <a:rPr lang="ru-RU" sz="2800" b="1" dirty="0" smtClean="0"/>
              <a:t>Актуальность темы</a:t>
            </a:r>
            <a:r>
              <a:rPr lang="ru-RU" sz="2400" dirty="0" smtClean="0"/>
              <a:t>:  </a:t>
            </a:r>
            <a:br>
              <a:rPr lang="ru-RU" sz="2400" dirty="0" smtClean="0"/>
            </a:br>
            <a:r>
              <a:rPr lang="ru-RU" sz="2400" b="1" dirty="0" smtClean="0">
                <a:solidFill>
                  <a:schemeClr val="tx1"/>
                </a:solidFill>
              </a:rPr>
              <a:t>Речь не является врожденной способностью человека, она складывается у ребенка постепенно с его развитием. Именно в дошкольном возрасте начинается целенаправленная работа по развитию всех компонентов связной речи, совершенствованию умений при помощи речи выражать свои мысли, строить диалог. Благодатным материалом для развития грамматически правильной речи являются сказки. По словам В.А.Сухомлинского, дети понимают идею лишь тогда, когда она выражена в ярких образах. Создать яркие образы сказочных героев поможет древнее японское искусство оригами. Оно сочетает в себе все необходимые средства для развития образного мышления и воображения, что впоследствии окажет благотворное влияние на развитие речи ребенка.</a:t>
            </a:r>
            <a:r>
              <a:rPr lang="ru-RU" sz="2400" dirty="0" smtClean="0"/>
              <a:t/>
            </a:r>
            <a:br>
              <a:rPr lang="ru-RU" sz="2400" dirty="0" smtClean="0"/>
            </a:b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4000504"/>
          </a:xfrm>
        </p:spPr>
        <p:txBody>
          <a:bodyPr>
            <a:normAutofit/>
          </a:bodyPr>
          <a:lstStyle/>
          <a:p>
            <a:pPr algn="l"/>
            <a:r>
              <a:rPr lang="ru-RU" b="1" dirty="0" smtClean="0"/>
              <a:t>Цель проекта:</a:t>
            </a:r>
            <a:r>
              <a:rPr lang="ru-RU" dirty="0" smtClean="0"/>
              <a:t/>
            </a:r>
            <a:br>
              <a:rPr lang="ru-RU" dirty="0" smtClean="0"/>
            </a:br>
            <a:r>
              <a:rPr lang="ru-RU" sz="2800" b="1" dirty="0" smtClean="0">
                <a:solidFill>
                  <a:schemeClr val="tx1"/>
                </a:solidFill>
              </a:rPr>
              <a:t>Способствовать развитию мелкой моторики рук в процессе овладения приемов  техники оригами.</a:t>
            </a:r>
            <a:endParaRPr lang="ru-RU" sz="2800"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40544" y="500042"/>
            <a:ext cx="8062912" cy="3502838"/>
          </a:xfrm>
        </p:spPr>
        <p:txBody>
          <a:bodyPr>
            <a:normAutofit fontScale="25000" lnSpcReduction="20000"/>
          </a:bodyPr>
          <a:lstStyle/>
          <a:p>
            <a:pPr algn="l"/>
            <a:r>
              <a:rPr lang="ru-RU" sz="8600" b="1" dirty="0" smtClean="0">
                <a:solidFill>
                  <a:schemeClr val="accent2">
                    <a:lumMod val="60000"/>
                    <a:lumOff val="40000"/>
                  </a:schemeClr>
                </a:solidFill>
              </a:rPr>
              <a:t>Задачи</a:t>
            </a:r>
            <a:r>
              <a:rPr lang="ru-RU" dirty="0" smtClean="0">
                <a:solidFill>
                  <a:schemeClr val="accent2">
                    <a:lumMod val="60000"/>
                    <a:lumOff val="40000"/>
                  </a:schemeClr>
                </a:solidFill>
              </a:rPr>
              <a:t>:</a:t>
            </a:r>
          </a:p>
          <a:p>
            <a:pPr algn="l"/>
            <a:r>
              <a:rPr lang="ru-RU" sz="8000" b="1" dirty="0" smtClean="0">
                <a:solidFill>
                  <a:schemeClr val="tx1"/>
                </a:solidFill>
              </a:rPr>
              <a:t>- создание благоприятных условий для самостоятельной театрализованной деятельности;</a:t>
            </a:r>
          </a:p>
          <a:p>
            <a:pPr algn="l"/>
            <a:r>
              <a:rPr lang="ru-RU" sz="8000" b="1" dirty="0" smtClean="0">
                <a:solidFill>
                  <a:schemeClr val="tx1"/>
                </a:solidFill>
              </a:rPr>
              <a:t>- ознакомление детей с техникой оригами, пятью базовыми формами;</a:t>
            </a:r>
          </a:p>
          <a:p>
            <a:pPr algn="l"/>
            <a:r>
              <a:rPr lang="ru-RU" sz="8000" b="1" dirty="0" smtClean="0">
                <a:solidFill>
                  <a:schemeClr val="tx1"/>
                </a:solidFill>
              </a:rPr>
              <a:t>- обучение навыкам самостоятельного складывания наиболее простых в изготовлении моделей оригами;</a:t>
            </a:r>
          </a:p>
          <a:p>
            <a:pPr algn="l"/>
            <a:r>
              <a:rPr lang="ru-RU" sz="8000" b="1" dirty="0" smtClean="0">
                <a:solidFill>
                  <a:schemeClr val="tx1"/>
                </a:solidFill>
              </a:rPr>
              <a:t>- Изготовление поделок для театра оригами;</a:t>
            </a:r>
          </a:p>
          <a:p>
            <a:pPr algn="l"/>
            <a:r>
              <a:rPr lang="ru-RU" sz="8000" b="1" dirty="0" smtClean="0">
                <a:solidFill>
                  <a:schemeClr val="tx1"/>
                </a:solidFill>
              </a:rPr>
              <a:t>- Использование   своих поделок в самостоятельных играх, показ спектаклей, настольного театра, составление небольших рассказов по своим поделкам;</a:t>
            </a:r>
          </a:p>
          <a:p>
            <a:pPr algn="l"/>
            <a:r>
              <a:rPr lang="ru-RU" sz="8000" b="1" dirty="0" smtClean="0">
                <a:solidFill>
                  <a:schemeClr val="tx1"/>
                </a:solidFill>
              </a:rPr>
              <a:t>- развитие всех компонентов связной речи, ее грамматического строя, диалогическую речь, социальную и языковую компетентность, навыки общения;</a:t>
            </a:r>
          </a:p>
          <a:p>
            <a:pPr algn="l"/>
            <a:r>
              <a:rPr lang="ru-RU" sz="8000" b="1" dirty="0" smtClean="0">
                <a:solidFill>
                  <a:schemeClr val="tx1"/>
                </a:solidFill>
              </a:rPr>
              <a:t>- развитие моторики рук и тонких движений пальцев;</a:t>
            </a:r>
          </a:p>
          <a:p>
            <a:pPr algn="l"/>
            <a:r>
              <a:rPr lang="ru-RU" sz="8000" b="1" dirty="0" smtClean="0">
                <a:solidFill>
                  <a:schemeClr val="tx1"/>
                </a:solidFill>
              </a:rPr>
              <a:t>- развитие познавательных процессов - восприятие, внимание, память, логическое мышление;</a:t>
            </a:r>
          </a:p>
          <a:p>
            <a:pPr algn="l"/>
            <a:r>
              <a:rPr lang="ru-RU" sz="8000" b="1" dirty="0" smtClean="0">
                <a:solidFill>
                  <a:schemeClr val="tx1"/>
                </a:solidFill>
              </a:rPr>
              <a:t>- развитие художественного вкуса в результате изготовления поделок;</a:t>
            </a:r>
          </a:p>
          <a:p>
            <a:pPr algn="l"/>
            <a:r>
              <a:rPr lang="ru-RU" sz="8000" b="1" dirty="0" smtClean="0">
                <a:solidFill>
                  <a:schemeClr val="tx1"/>
                </a:solidFill>
              </a:rPr>
              <a:t>- формирование культуры труда.</a:t>
            </a:r>
          </a:p>
          <a:p>
            <a:endParaRPr lang="ru-RU" sz="8000"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4282" y="428604"/>
            <a:ext cx="8460612" cy="6072230"/>
          </a:xfrm>
        </p:spPr>
        <p:txBody>
          <a:bodyPr>
            <a:normAutofit fontScale="40000" lnSpcReduction="20000"/>
          </a:bodyPr>
          <a:lstStyle/>
          <a:p>
            <a:pPr algn="l"/>
            <a:r>
              <a:rPr lang="ru-RU" sz="11200" dirty="0" smtClean="0">
                <a:solidFill>
                  <a:schemeClr val="accent2">
                    <a:lumMod val="60000"/>
                    <a:lumOff val="40000"/>
                  </a:schemeClr>
                </a:solidFill>
              </a:rPr>
              <a:t>Основные направления работы с детьми:</a:t>
            </a:r>
          </a:p>
          <a:p>
            <a:pPr algn="l"/>
            <a:r>
              <a:rPr lang="ru-RU" sz="6000" b="1" dirty="0" smtClean="0">
                <a:solidFill>
                  <a:schemeClr val="tx1"/>
                </a:solidFill>
              </a:rPr>
              <a:t>- организованные формы обучения- занятия;</a:t>
            </a:r>
          </a:p>
          <a:p>
            <a:pPr algn="l"/>
            <a:r>
              <a:rPr lang="ru-RU" sz="6000" b="1" dirty="0" smtClean="0">
                <a:solidFill>
                  <a:schemeClr val="tx1"/>
                </a:solidFill>
              </a:rPr>
              <a:t>- совместная деятельность взрослого и ребенка;</a:t>
            </a:r>
          </a:p>
          <a:p>
            <a:pPr algn="l"/>
            <a:r>
              <a:rPr lang="ru-RU" sz="6000" b="1" dirty="0" smtClean="0">
                <a:solidFill>
                  <a:schemeClr val="tx1"/>
                </a:solidFill>
              </a:rPr>
              <a:t>- самостоятельная деятельность детей;</a:t>
            </a:r>
          </a:p>
          <a:p>
            <a:pPr algn="l"/>
            <a:r>
              <a:rPr lang="ru-RU" sz="6000" b="1" dirty="0" smtClean="0">
                <a:solidFill>
                  <a:schemeClr val="tx1"/>
                </a:solidFill>
              </a:rPr>
              <a:t>- театрализованная деятельность (обыгрывание готовых фигур по сюжетам известных детских сказок);</a:t>
            </a:r>
          </a:p>
          <a:p>
            <a:pPr algn="l"/>
            <a:r>
              <a:rPr lang="ru-RU" sz="6000" b="1" dirty="0" smtClean="0">
                <a:solidFill>
                  <a:schemeClr val="tx1"/>
                </a:solidFill>
              </a:rPr>
              <a:t>- рассматривание поделок, образцов, фотографий, иллюстраций;</a:t>
            </a:r>
          </a:p>
          <a:p>
            <a:pPr algn="l"/>
            <a:r>
              <a:rPr lang="ru-RU" sz="6000" b="1" dirty="0" smtClean="0">
                <a:solidFill>
                  <a:schemeClr val="tx1"/>
                </a:solidFill>
              </a:rPr>
              <a:t>- чтение художественной литературы;</a:t>
            </a:r>
          </a:p>
          <a:p>
            <a:pPr algn="l"/>
            <a:r>
              <a:rPr lang="ru-RU" sz="6000" b="1" dirty="0" smtClean="0">
                <a:solidFill>
                  <a:schemeClr val="tx1"/>
                </a:solidFill>
              </a:rPr>
              <a:t>- художественное творчество;</a:t>
            </a:r>
          </a:p>
          <a:p>
            <a:pPr algn="l"/>
            <a:r>
              <a:rPr lang="ru-RU" sz="6000" b="1" dirty="0" smtClean="0">
                <a:solidFill>
                  <a:schemeClr val="tx1"/>
                </a:solidFill>
              </a:rPr>
              <a:t>- игры;</a:t>
            </a:r>
          </a:p>
          <a:p>
            <a:pPr algn="l"/>
            <a:r>
              <a:rPr lang="ru-RU" sz="6000" b="1" dirty="0" smtClean="0">
                <a:solidFill>
                  <a:schemeClr val="tx1"/>
                </a:solidFill>
              </a:rPr>
              <a:t>- расширение кругозора за счет сообщения сведений различного характера.</a:t>
            </a:r>
          </a:p>
          <a:p>
            <a:endParaRPr lang="ru-RU"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571480"/>
            <a:ext cx="8062912" cy="6143668"/>
          </a:xfrm>
        </p:spPr>
        <p:txBody>
          <a:bodyPr>
            <a:noAutofit/>
          </a:bodyPr>
          <a:lstStyle/>
          <a:p>
            <a:pPr algn="l"/>
            <a:r>
              <a:rPr lang="ru-RU" sz="2400" b="1" dirty="0" smtClean="0">
                <a:solidFill>
                  <a:schemeClr val="accent2">
                    <a:lumMod val="60000"/>
                    <a:lumOff val="40000"/>
                  </a:schemeClr>
                </a:solidFill>
              </a:rPr>
              <a:t>Принципы реализации проекта:</a:t>
            </a:r>
            <a:endParaRPr lang="ru-RU" sz="2400" dirty="0" smtClean="0">
              <a:solidFill>
                <a:schemeClr val="accent2">
                  <a:lumMod val="60000"/>
                  <a:lumOff val="40000"/>
                </a:schemeClr>
              </a:solidFill>
            </a:endParaRPr>
          </a:p>
          <a:p>
            <a:pPr algn="l"/>
            <a:r>
              <a:rPr lang="ru-RU" sz="2400" b="1" dirty="0" smtClean="0">
                <a:solidFill>
                  <a:schemeClr val="tx1"/>
                </a:solidFill>
              </a:rPr>
              <a:t>- принцип индивидуального и дифференцированного подхода, т.е. учет личностных, возрастных особенностей детей, уровня их психического и физического развития, их сопутствующих дефектов;</a:t>
            </a:r>
          </a:p>
          <a:p>
            <a:pPr algn="l"/>
            <a:r>
              <a:rPr lang="ru-RU" sz="2400" b="1" dirty="0" smtClean="0">
                <a:solidFill>
                  <a:schemeClr val="tx1"/>
                </a:solidFill>
              </a:rPr>
              <a:t>- принцип интеграции работы с различными направлениями воспитательной работы и видами деятельности детей (развитие речи, театрализованная деятельность, игры, музыка);</a:t>
            </a:r>
          </a:p>
          <a:p>
            <a:pPr algn="l"/>
            <a:r>
              <a:rPr lang="ru-RU" sz="2400" b="1" dirty="0" smtClean="0">
                <a:solidFill>
                  <a:schemeClr val="tx1"/>
                </a:solidFill>
              </a:rPr>
              <a:t>- принцип доступности;</a:t>
            </a:r>
          </a:p>
          <a:p>
            <a:pPr algn="l"/>
            <a:r>
              <a:rPr lang="ru-RU" sz="2400" b="1" dirty="0" smtClean="0">
                <a:solidFill>
                  <a:schemeClr val="tx1"/>
                </a:solidFill>
              </a:rPr>
              <a:t>- принцип постепенности;</a:t>
            </a:r>
          </a:p>
          <a:p>
            <a:pPr algn="l"/>
            <a:r>
              <a:rPr lang="ru-RU" sz="2400" b="1" dirty="0" smtClean="0">
                <a:solidFill>
                  <a:schemeClr val="tx1"/>
                </a:solidFill>
              </a:rPr>
              <a:t>- принцип системности.</a:t>
            </a:r>
          </a:p>
          <a:p>
            <a:endParaRPr lang="ru-RU" sz="2400" dirty="0">
              <a:solidFill>
                <a:schemeClr val="accent2">
                  <a:lumMod val="60000"/>
                  <a:lumOff val="40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80</TotalTime>
  <Words>1078</Words>
  <Application>Microsoft Office PowerPoint</Application>
  <PresentationFormat>Экран (4:3)</PresentationFormat>
  <Paragraphs>112</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Яркая</vt:lpstr>
      <vt:lpstr>Проект «Чудо бумага» </vt:lpstr>
      <vt:lpstr>Слайд 2</vt:lpstr>
      <vt:lpstr>Участники проекта: воспитанники  группы «Фантазеры», родители воспитанников, воспитатели группы, учитель-логопед. </vt:lpstr>
      <vt:lpstr>Срок реализации:        сентябрь 2013 – апрель 2015год. </vt:lpstr>
      <vt:lpstr>Актуальность темы:   Речь не является врожденной способностью человека, она складывается у ребенка постепенно с его развитием. Именно в дошкольном возрасте начинается целенаправленная работа по развитию всех компонентов связной речи, совершенствованию умений при помощи речи выражать свои мысли, строить диалог. Благодатным материалом для развития грамматически правильной речи являются сказки. По словам В.А.Сухомлинского, дети понимают идею лишь тогда, когда она выражена в ярких образах. Создать яркие образы сказочных героев поможет древнее японское искусство оригами. Оно сочетает в себе все необходимые средства для развития образного мышления и воображения, что впоследствии окажет благотворное влияние на развитие речи ребенка. </vt:lpstr>
      <vt:lpstr>Цель проекта: Способствовать развитию мелкой моторики рук в процессе овладения приемов  техники оригами.</vt:lpstr>
      <vt:lpstr>Слайд 7</vt:lpstr>
      <vt:lpstr>Слайд 8</vt:lpstr>
      <vt:lpstr>Слайд 9</vt:lpstr>
      <vt:lpstr>Методы и приемы</vt:lpstr>
      <vt:lpstr>Этапы проекта</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Результат:</vt:lpstr>
      <vt:lpstr>Слайд 25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«Чудо бумага»</dc:title>
  <dc:creator>Uzver</dc:creator>
  <cp:lastModifiedBy>Uzver</cp:lastModifiedBy>
  <cp:revision>20</cp:revision>
  <dcterms:created xsi:type="dcterms:W3CDTF">2013-10-27T10:49:57Z</dcterms:created>
  <dcterms:modified xsi:type="dcterms:W3CDTF">2015-05-22T11:19:16Z</dcterms:modified>
</cp:coreProperties>
</file>